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5" r:id="rId2"/>
    <p:sldId id="284" r:id="rId3"/>
    <p:sldId id="305" r:id="rId4"/>
    <p:sldId id="314" r:id="rId5"/>
    <p:sldId id="288" r:id="rId6"/>
    <p:sldId id="282" r:id="rId7"/>
    <p:sldId id="287" r:id="rId8"/>
    <p:sldId id="310" r:id="rId9"/>
    <p:sldId id="289" r:id="rId10"/>
    <p:sldId id="290" r:id="rId11"/>
    <p:sldId id="292" r:id="rId12"/>
    <p:sldId id="293" r:id="rId13"/>
    <p:sldId id="294" r:id="rId14"/>
    <p:sldId id="308" r:id="rId15"/>
    <p:sldId id="295" r:id="rId16"/>
    <p:sldId id="296" r:id="rId17"/>
    <p:sldId id="276" r:id="rId18"/>
    <p:sldId id="279" r:id="rId19"/>
    <p:sldId id="281" r:id="rId20"/>
    <p:sldId id="274" r:id="rId21"/>
    <p:sldId id="299" r:id="rId22"/>
    <p:sldId id="302" r:id="rId23"/>
    <p:sldId id="300" r:id="rId24"/>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EAB13E"/>
    <a:srgbClr val="006668"/>
    <a:srgbClr val="949494"/>
    <a:srgbClr val="D6D4D4"/>
    <a:srgbClr val="DDDBDB"/>
    <a:srgbClr val="13DFF5"/>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86628" autoAdjust="0"/>
  </p:normalViewPr>
  <p:slideViewPr>
    <p:cSldViewPr snapToGrid="0">
      <p:cViewPr varScale="1">
        <p:scale>
          <a:sx n="111" d="100"/>
          <a:sy n="111" d="100"/>
        </p:scale>
        <p:origin x="3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a:t>
            </a:fld>
            <a:endParaRPr lang="en-US"/>
          </a:p>
        </p:txBody>
      </p:sp>
    </p:spTree>
    <p:extLst>
      <p:ext uri="{BB962C8B-B14F-4D97-AF65-F5344CB8AC3E}">
        <p14:creationId xmlns:p14="http://schemas.microsoft.com/office/powerpoint/2010/main" val="256480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318700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You are on your department</a:t>
            </a:r>
            <a:r>
              <a:rPr lang="de-CH" baseline="0" dirty="0" smtClean="0"/>
              <a:t> planet. You have three different reagents and you have one on the market already. The other two are cheaper, but you also want to get them market ready. So you read your SOP which tells you to do a method comparison by Linear Regression. For reporting this, you need Regression coefficients + Confidence intervals.</a:t>
            </a:r>
          </a:p>
          <a:p>
            <a:endParaRPr lang="de-CH" baseline="0" dirty="0" smtClean="0"/>
          </a:p>
          <a:p>
            <a:r>
              <a:rPr lang="de-CH" baseline="0" dirty="0" smtClean="0"/>
              <a:t>Now I am going to show you, how to use this example, to make bioWARP robust. #1, you will see how to perform this analysis until the report in bioWARP, #2 I will show you how to do this whole analysis automatically using UI Tests #3 I will show you how we use the UI Tests, to see that for the same data, we get the same regression coefficients.</a:t>
            </a:r>
          </a:p>
          <a:p>
            <a:endParaRPr lang="de-CH" baseline="0" dirty="0" smtClean="0"/>
          </a:p>
          <a:p>
            <a:r>
              <a:rPr lang="de-CH" baseline="0" dirty="0" smtClean="0"/>
              <a:t>So, I hope you are ready to start.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47251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1 Show XML File with -&gt; DATA -&gt; Click Upload -&gt; Compare data frame -&gt; Download PDF</a:t>
            </a:r>
          </a:p>
          <a:p>
            <a:endParaRPr lang="de-CH" dirty="0" smtClean="0"/>
          </a:p>
          <a:p>
            <a:r>
              <a:rPr lang="de-CH" dirty="0" smtClean="0"/>
              <a:t>Run ClickTest based on File</a:t>
            </a:r>
          </a:p>
          <a:p>
            <a:endParaRPr lang="de-CH" dirty="0" smtClean="0"/>
          </a:p>
          <a:p>
            <a:r>
              <a:rPr lang="de-CH" dirty="0" smtClean="0"/>
              <a:t>Show Rtest Report with at least one failure</a:t>
            </a:r>
            <a:endParaRPr lang="en-US" dirty="0" smtClean="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37414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tabLst>
                <a:tab pos="0" algn="l"/>
              </a:tabLst>
            </a:pPr>
            <a:r>
              <a:rPr lang="de-CH" sz="1400" b="1" kern="1200" dirty="0" smtClean="0">
                <a:solidFill>
                  <a:schemeClr val="tx1"/>
                </a:solidFill>
                <a:latin typeface="+mn-lt"/>
                <a:ea typeface="+mn-ea"/>
                <a:cs typeface="+mn-cs"/>
              </a:rPr>
              <a:t>Core package</a:t>
            </a:r>
          </a:p>
          <a:p>
            <a:pPr marL="268288" lvl="1" indent="0">
              <a:buNone/>
              <a:tabLst>
                <a:tab pos="268288" algn="l"/>
              </a:tabLst>
            </a:pPr>
            <a:r>
              <a:rPr lang="de-CH" sz="1400" kern="1200" dirty="0" smtClean="0">
                <a:solidFill>
                  <a:schemeClr val="tx1"/>
                </a:solidFill>
                <a:latin typeface="+mn-lt"/>
                <a:ea typeface="+mn-ea"/>
                <a:cs typeface="+mn-cs"/>
              </a:rPr>
              <a:t>Brick defition + construction plan</a:t>
            </a:r>
          </a:p>
          <a:p>
            <a:pPr marL="0" lvl="1" indent="0">
              <a:buNone/>
              <a:tabLst>
                <a:tab pos="0" algn="l"/>
              </a:tabLst>
            </a:pPr>
            <a:endParaRPr lang="de-CH" sz="1400" kern="1200" dirty="0" smtClean="0">
              <a:solidFill>
                <a:schemeClr val="tx1"/>
              </a:solidFill>
              <a:latin typeface="+mn-lt"/>
              <a:ea typeface="+mn-ea"/>
              <a:cs typeface="+mn-cs"/>
            </a:endParaRPr>
          </a:p>
          <a:p>
            <a:pPr marL="0" lvl="1" indent="0">
              <a:buNone/>
              <a:tabLst>
                <a:tab pos="0" algn="l"/>
              </a:tabLst>
            </a:pPr>
            <a:r>
              <a:rPr lang="de-CH" sz="1400" b="1" kern="1200" dirty="0" smtClean="0">
                <a:solidFill>
                  <a:schemeClr val="tx1"/>
                </a:solidFill>
                <a:latin typeface="+mn-lt"/>
                <a:ea typeface="+mn-ea"/>
                <a:cs typeface="+mn-cs"/>
              </a:rPr>
              <a:t>module packages </a:t>
            </a:r>
            <a:r>
              <a:rPr lang="de-CH" sz="1400" kern="1200" dirty="0" smtClean="0">
                <a:solidFill>
                  <a:schemeClr val="tx1"/>
                </a:solidFill>
                <a:latin typeface="+mn-lt"/>
                <a:ea typeface="+mn-ea"/>
                <a:cs typeface="+mn-cs"/>
              </a:rPr>
              <a:t>(extensions)</a:t>
            </a:r>
          </a:p>
          <a:p>
            <a:pPr marL="268288" lvl="1" indent="0">
              <a:buNone/>
              <a:tabLst>
                <a:tab pos="0" algn="l"/>
              </a:tabLst>
            </a:pPr>
            <a:r>
              <a:rPr lang="de-CH" sz="1400" kern="1200" dirty="0" smtClean="0">
                <a:solidFill>
                  <a:schemeClr val="tx1"/>
                </a:solidFill>
                <a:latin typeface="+mn-lt"/>
                <a:ea typeface="+mn-ea"/>
                <a:cs typeface="+mn-cs"/>
              </a:rPr>
              <a:t>specialized functionalities</a:t>
            </a:r>
          </a:p>
          <a:p>
            <a:pPr marL="268288" lvl="1" indent="0">
              <a:buNone/>
              <a:tabLst>
                <a:tab pos="0" algn="l"/>
              </a:tabLst>
            </a:pPr>
            <a:r>
              <a:rPr lang="de-CH" sz="1400" kern="1200" dirty="0" smtClean="0">
                <a:solidFill>
                  <a:schemeClr val="tx1"/>
                </a:solidFill>
                <a:latin typeface="+mn-lt"/>
                <a:ea typeface="+mn-ea"/>
                <a:cs typeface="+mn-cs"/>
              </a:rPr>
              <a:t>connection to mathematical functions</a:t>
            </a:r>
          </a:p>
          <a:p>
            <a:pPr marL="0" lvl="1" indent="0">
              <a:buNone/>
              <a:tabLst>
                <a:tab pos="0" algn="l"/>
              </a:tabLst>
            </a:pPr>
            <a:r>
              <a:rPr lang="de-CH" sz="1400" b="1" kern="1200" dirty="0" smtClean="0">
                <a:solidFill>
                  <a:schemeClr val="tx1"/>
                </a:solidFill>
                <a:latin typeface="+mn-lt"/>
                <a:ea typeface="+mn-ea"/>
                <a:cs typeface="+mn-cs"/>
              </a:rPr>
              <a:t>mathematical packages</a:t>
            </a:r>
          </a:p>
          <a:p>
            <a:pPr marL="357188" lvl="1" indent="-88900">
              <a:buNone/>
              <a:tabLst>
                <a:tab pos="268288" algn="l"/>
              </a:tabLst>
            </a:pPr>
            <a:r>
              <a:rPr lang="de-CH" sz="1400" kern="1200" dirty="0" smtClean="0">
                <a:solidFill>
                  <a:schemeClr val="tx1"/>
                </a:solidFill>
                <a:latin typeface="+mn-lt"/>
                <a:ea typeface="+mn-ea"/>
                <a:cs typeface="+mn-cs"/>
              </a:rPr>
              <a:t>From statistics deparment</a:t>
            </a:r>
            <a:endParaRPr lang="de-CH"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BDD235F-D5F5-49D5-A1AD-2BC60D047330}" type="slidenum">
              <a:rPr lang="en-US" smtClean="0"/>
              <a:t>19</a:t>
            </a:fld>
            <a:endParaRPr lang="en-US"/>
          </a:p>
        </p:txBody>
      </p:sp>
    </p:spTree>
    <p:extLst>
      <p:ext uri="{BB962C8B-B14F-4D97-AF65-F5344CB8AC3E}">
        <p14:creationId xmlns:p14="http://schemas.microsoft.com/office/powerpoint/2010/main" val="116155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In Lego, think</a:t>
            </a:r>
            <a:r>
              <a:rPr lang="de-CH" baseline="0" dirty="0" smtClean="0"/>
              <a:t> of building a different model from the same parts</a:t>
            </a:r>
          </a:p>
          <a:p>
            <a:endParaRPr lang="de-CH" baseline="0" dirty="0" smtClean="0"/>
          </a:p>
          <a:p>
            <a:r>
              <a:rPr lang="de-CH" baseline="0" dirty="0" smtClean="0"/>
              <a:t>Who in this room happened to buy a race car, which you can make a pickup. The same is true for bioWARP. You have a construction plan that tells you which plots go into the module, one construction plan that tells you which functions to export from the core package and one construction plan, that tells you which modules to use for your final death star You can choose, death star with or without an extra laser.</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20</a:t>
            </a:fld>
            <a:endParaRPr lang="en-US"/>
          </a:p>
        </p:txBody>
      </p:sp>
    </p:spTree>
    <p:extLst>
      <p:ext uri="{BB962C8B-B14F-4D97-AF65-F5344CB8AC3E}">
        <p14:creationId xmlns:p14="http://schemas.microsoft.com/office/powerpoint/2010/main" val="179798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BBE12C-E9F8-43ED-995A-438E5E457438}"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BBE12C-E9F8-43ED-995A-438E5E457438}"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BBE12C-E9F8-43ED-995A-438E5E457438}"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BBE12C-E9F8-43ED-995A-438E5E457438}"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9838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BBE12C-E9F8-43ED-995A-438E5E457438}"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BBE12C-E9F8-43ED-995A-438E5E457438}"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BBE12C-E9F8-43ED-995A-438E5E457438}" type="datetimeFigureOut">
              <a:rPr lang="en-US" smtClean="0"/>
              <a:t>7/18/2019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BBE12C-E9F8-43ED-995A-438E5E457438}" type="datetimeFigureOut">
              <a:rPr lang="en-US" smtClean="0"/>
              <a:t>7/18/2019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BBE12C-E9F8-43ED-995A-438E5E457438}" type="datetimeFigureOut">
              <a:rPr lang="en-US" smtClean="0"/>
              <a:t>7/18/2019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BBE12C-E9F8-43ED-995A-438E5E457438}"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BBE12C-E9F8-43ED-995A-438E5E457438}"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BE12C-E9F8-43ED-995A-438E5E457438}" type="datetimeFigureOut">
              <a:rPr lang="en-US" smtClean="0"/>
              <a:t>7/18/2019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18206-3CFE-43A4-B2DC-9A718AC19900}" type="slidenum">
              <a:rPr lang="en-US" smtClean="0"/>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91901" y="129034"/>
            <a:ext cx="10515600" cy="1325563"/>
          </a:xfrm>
        </p:spPr>
        <p:txBody>
          <a:body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bioWARP</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308" b="48127"/>
          <a:stretch/>
        </p:blipFill>
        <p:spPr>
          <a:xfrm>
            <a:off x="-789129" y="3780971"/>
            <a:ext cx="12981129" cy="3077029"/>
          </a:xfrm>
          <a:prstGeom prst="rect">
            <a:avLst/>
          </a:prstGeom>
        </p:spPr>
      </p:pic>
      <p:sp>
        <p:nvSpPr>
          <p:cNvPr id="2" name="TextBox 1"/>
          <p:cNvSpPr txBox="1"/>
          <p:nvPr/>
        </p:nvSpPr>
        <p:spPr>
          <a:xfrm>
            <a:off x="791901" y="3178629"/>
            <a:ext cx="11219124" cy="369332"/>
          </a:xfrm>
          <a:prstGeom prst="rect">
            <a:avLst/>
          </a:prstGeom>
          <a:noFill/>
        </p:spPr>
        <p:txBody>
          <a:bodyPr wrap="square" rtlCol="0">
            <a:spAutoFit/>
          </a:bodyPr>
          <a:lstStyle/>
          <a:p>
            <a:pPr algn="r"/>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Sebastian Wolf – July 17th 2019</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6" name="Rectangle 5"/>
          <p:cNvSpPr/>
          <p:nvPr/>
        </p:nvSpPr>
        <p:spPr>
          <a:xfrm>
            <a:off x="791901" y="1112093"/>
            <a:ext cx="5797742" cy="461665"/>
          </a:xfrm>
          <a:prstGeom prst="rect">
            <a:avLst/>
          </a:prstGeom>
        </p:spPr>
        <p:txBody>
          <a:bodyPr wrap="square">
            <a:spAutoFit/>
          </a:bodyPr>
          <a:lstStyle/>
          <a:p>
            <a:r>
              <a:rPr lang="de-CH" sz="2400" dirty="0" smtClean="0">
                <a:solidFill>
                  <a:schemeClr val="bg1">
                    <a:lumMod val="65000"/>
                  </a:schemeClr>
                </a:solidFill>
                <a:latin typeface="Microsoft JhengHei Light" panose="020B0304030504040204" pitchFamily="34" charset="-120"/>
                <a:ea typeface="Microsoft JhengHei Light" panose="020B0304030504040204" pitchFamily="34" charset="-120"/>
              </a:rPr>
              <a:t>Self-service statistics with shiny</a:t>
            </a:r>
            <a:endParaRPr lang="en-US" sz="2400" dirty="0">
              <a:solidFill>
                <a:schemeClr val="bg1">
                  <a:lumMod val="65000"/>
                </a:schemeClr>
              </a:solidFill>
              <a:latin typeface="Microsoft JhengHei Light" panose="020B0304030504040204" pitchFamily="34" charset="-120"/>
              <a:ea typeface="Microsoft JhengHei Light" panose="020B0304030504040204" pitchFamily="34" charset="-120"/>
            </a:endParaRPr>
          </a:p>
        </p:txBody>
      </p:sp>
      <p:sp>
        <p:nvSpPr>
          <p:cNvPr id="7" name="TextBox 6"/>
          <p:cNvSpPr txBox="1"/>
          <p:nvPr/>
        </p:nvSpPr>
        <p:spPr>
          <a:xfrm>
            <a:off x="10195461" y="83092"/>
            <a:ext cx="1695881" cy="1015663"/>
          </a:xfrm>
          <a:prstGeom prst="rect">
            <a:avLst/>
          </a:prstGeom>
          <a:noFill/>
        </p:spPr>
        <p:txBody>
          <a:bodyPr wrap="square" rtlCol="0">
            <a:spAutoFit/>
          </a:bodyPr>
          <a:lstStyle/>
          <a:p>
            <a:pPr algn="ctr"/>
            <a:r>
              <a:rPr lang="de-CH" sz="6000" dirty="0" smtClean="0">
                <a:solidFill>
                  <a:srgbClr val="0066CC"/>
                </a:solidFill>
                <a:latin typeface="Roche" panose="00000400000000000000" pitchFamily="2" charset="2"/>
              </a:rPr>
              <a:t>r</a:t>
            </a:r>
            <a:endParaRPr lang="en-US" sz="6000" dirty="0">
              <a:solidFill>
                <a:srgbClr val="0066CC"/>
              </a:solidFill>
              <a:latin typeface="Roche" panose="00000400000000000000" pitchFamily="2" charset="2"/>
            </a:endParaRPr>
          </a:p>
        </p:txBody>
      </p:sp>
    </p:spTree>
    <p:extLst>
      <p:ext uri="{BB962C8B-B14F-4D97-AF65-F5344CB8AC3E}">
        <p14:creationId xmlns:p14="http://schemas.microsoft.com/office/powerpoint/2010/main" val="11700968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23"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791901" y="129034"/>
            <a:ext cx="10515600" cy="1325563"/>
          </a:xfrm>
        </p:spPr>
        <p:txBody>
          <a:body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5" name="Content Placeholder 2"/>
          <p:cNvSpPr>
            <a:spLocks noGrp="1"/>
          </p:cNvSpPr>
          <p:nvPr>
            <p:ph idx="1"/>
          </p:nvPr>
        </p:nvSpPr>
        <p:spPr>
          <a:xfrm>
            <a:off x="850668" y="1963166"/>
            <a:ext cx="10515600" cy="4351338"/>
          </a:xfrm>
        </p:spPr>
        <p:txBody>
          <a:bodyPr>
            <a:normAutofit/>
          </a:bodyPr>
          <a:lstStyle/>
          <a:p>
            <a:r>
              <a:rPr lang="de-CH" b="1" dirty="0" smtClean="0">
                <a:solidFill>
                  <a:schemeClr val="bg1"/>
                </a:solidFill>
                <a:latin typeface="+mj-lt"/>
                <a:ea typeface="Microsoft JhengHei Light" panose="020B0304030504040204" pitchFamily="34" charset="-120"/>
              </a:rPr>
              <a:t>Simplistic User-interface</a:t>
            </a:r>
            <a:endParaRPr lang="en-US" b="1" dirty="0" smtClean="0">
              <a:solidFill>
                <a:schemeClr val="bg1"/>
              </a:solidFill>
              <a:latin typeface="+mj-lt"/>
              <a:ea typeface="Microsoft JhengHei Light" panose="020B0304030504040204" pitchFamily="34" charset="-120"/>
            </a:endParaRPr>
          </a:p>
          <a:p>
            <a:r>
              <a:rPr lang="en-US" b="1" dirty="0" smtClean="0">
                <a:solidFill>
                  <a:schemeClr val="bg1"/>
                </a:solidFill>
                <a:latin typeface="+mj-lt"/>
                <a:ea typeface="Microsoft JhengHei Light" panose="020B0304030504040204" pitchFamily="34" charset="-120"/>
              </a:rPr>
              <a:t>Reproducible analysis – Run your analysis again</a:t>
            </a:r>
          </a:p>
          <a:p>
            <a:r>
              <a:rPr lang="en-US" b="1" dirty="0" smtClean="0">
                <a:solidFill>
                  <a:schemeClr val="bg1"/>
                </a:solidFill>
                <a:latin typeface="+mj-lt"/>
                <a:ea typeface="Microsoft JhengHei Light" panose="020B0304030504040204" pitchFamily="34" charset="-120"/>
              </a:rPr>
              <a:t>PDF generation	</a:t>
            </a:r>
          </a:p>
          <a:p>
            <a:r>
              <a:rPr lang="en-US" b="1" dirty="0" smtClean="0">
                <a:solidFill>
                  <a:schemeClr val="bg1"/>
                </a:solidFill>
                <a:latin typeface="+mj-lt"/>
                <a:ea typeface="Microsoft JhengHei Light" panose="020B0304030504040204" pitchFamily="34" charset="-120"/>
              </a:rPr>
              <a:t>Help Pages				</a:t>
            </a:r>
            <a:endParaRPr lang="en-US" b="1" dirty="0">
              <a:solidFill>
                <a:schemeClr val="bg1"/>
              </a:solidFill>
              <a:latin typeface="+mj-lt"/>
              <a:ea typeface="Microsoft JhengHei Light" panose="020B0304030504040204" pitchFamily="34" charset="-120"/>
            </a:endParaRPr>
          </a:p>
        </p:txBody>
      </p:sp>
      <p:sp>
        <p:nvSpPr>
          <p:cNvPr id="4" name="TextBox 3"/>
          <p:cNvSpPr txBox="1"/>
          <p:nvPr/>
        </p:nvSpPr>
        <p:spPr>
          <a:xfrm>
            <a:off x="0" y="6385501"/>
            <a:ext cx="10565296" cy="369332"/>
          </a:xfrm>
          <a:prstGeom prst="rect">
            <a:avLst/>
          </a:prstGeom>
          <a:noFill/>
        </p:spPr>
        <p:txBody>
          <a:bodyPr wrap="square" rtlCol="0">
            <a:spAutoFit/>
          </a:bodyPr>
          <a:lstStyle/>
          <a:p>
            <a:r>
              <a:rPr lang="en-US" dirty="0">
                <a:solidFill>
                  <a:schemeClr val="bg1"/>
                </a:solidFill>
                <a:latin typeface="+mj-lt"/>
              </a:rPr>
              <a:t>https://medium.com/@</a:t>
            </a:r>
            <a:r>
              <a:rPr lang="en-US" dirty="0" smtClean="0">
                <a:solidFill>
                  <a:schemeClr val="bg1"/>
                </a:solidFill>
                <a:latin typeface="+mj-lt"/>
              </a:rPr>
              <a:t>zappingseb/7-steps-that-make-custom-inputs-in-shiny-easy-504b303a2973</a:t>
            </a:r>
            <a:endParaRPr lang="en-US" dirty="0">
              <a:solidFill>
                <a:schemeClr val="bg1"/>
              </a:solidFill>
              <a:latin typeface="+mj-lt"/>
            </a:endParaRPr>
          </a:p>
        </p:txBody>
      </p:sp>
    </p:spTree>
    <p:extLst>
      <p:ext uri="{BB962C8B-B14F-4D97-AF65-F5344CB8AC3E}">
        <p14:creationId xmlns:p14="http://schemas.microsoft.com/office/powerpoint/2010/main" val="277704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623"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84296" y="4383133"/>
            <a:ext cx="2197260" cy="2197260"/>
          </a:xfrm>
          <a:prstGeom prst="ellipse">
            <a:avLst/>
          </a:prstGeom>
          <a:solidFill>
            <a:schemeClr val="bg1"/>
          </a:solidFill>
          <a:ln w="38100">
            <a:solidFill>
              <a:srgbClr val="92D050"/>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any department</a:t>
            </a:r>
            <a:endParaRPr lang="en-US" dirty="0">
              <a:solidFill>
                <a:srgbClr val="00B050"/>
              </a:solidFill>
              <a:latin typeface="Microsoft JhengHei Light" panose="020B0304030504040204" pitchFamily="34" charset="-120"/>
              <a:ea typeface="Microsoft JhengHei Light" panose="020B0304030504040204" pitchFamily="34" charset="-120"/>
            </a:endParaRPr>
          </a:p>
        </p:txBody>
      </p: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9" name="Oval 8"/>
          <p:cNvSpPr/>
          <p:nvPr/>
        </p:nvSpPr>
        <p:spPr>
          <a:xfrm>
            <a:off x="4913937" y="4383133"/>
            <a:ext cx="2197260" cy="2197260"/>
          </a:xfrm>
          <a:prstGeom prst="ellipse">
            <a:avLst/>
          </a:prstGeom>
          <a:solidFill>
            <a:schemeClr val="bg1"/>
          </a:solidFill>
          <a:ln w="38100">
            <a:solidFill>
              <a:schemeClr val="accent4">
                <a:lumMod val="75000"/>
              </a:schemeClr>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accent4">
                    <a:lumMod val="75000"/>
                  </a:schemeClr>
                </a:solidFill>
                <a:latin typeface="Microsoft JhengHei Light" panose="020B0304030504040204" pitchFamily="34" charset="-120"/>
                <a:ea typeface="Microsoft JhengHei Light" panose="020B0304030504040204" pitchFamily="34" charset="-120"/>
              </a:rPr>
              <a:t>SOP</a:t>
            </a:r>
            <a:endParaRPr lang="en-US" dirty="0">
              <a:solidFill>
                <a:schemeClr val="accent4">
                  <a:lumMod val="75000"/>
                </a:schemeClr>
              </a:solidFill>
              <a:latin typeface="Microsoft JhengHei Light" panose="020B0304030504040204" pitchFamily="34" charset="-120"/>
              <a:ea typeface="Microsoft JhengHei Light" panose="020B0304030504040204" pitchFamily="34" charset="-120"/>
            </a:endParaRPr>
          </a:p>
        </p:txBody>
      </p:sp>
      <p:sp>
        <p:nvSpPr>
          <p:cNvPr id="13" name="Oval 12"/>
          <p:cNvSpPr/>
          <p:nvPr/>
        </p:nvSpPr>
        <p:spPr>
          <a:xfrm>
            <a:off x="8694462" y="4526120"/>
            <a:ext cx="1911287" cy="1911287"/>
          </a:xfrm>
          <a:prstGeom prst="ellipse">
            <a:avLst/>
          </a:prstGeom>
          <a:solidFill>
            <a:schemeClr val="bg1"/>
          </a:solidFill>
          <a:ln w="38100">
            <a:solidFill>
              <a:srgbClr val="EAB13E"/>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EAB13E"/>
                </a:solidFill>
                <a:latin typeface="Microsoft JhengHei Light" panose="020B0304030504040204" pitchFamily="34" charset="-120"/>
                <a:ea typeface="Microsoft JhengHei Light" panose="020B0304030504040204" pitchFamily="34" charset="-120"/>
              </a:rPr>
              <a:t>report</a:t>
            </a:r>
            <a:endParaRPr lang="en-US" dirty="0">
              <a:solidFill>
                <a:srgbClr val="EAB13E"/>
              </a:solidFill>
              <a:latin typeface="Microsoft JhengHei Light" panose="020B0304030504040204" pitchFamily="34" charset="-120"/>
              <a:ea typeface="Microsoft JhengHei Light" panose="020B0304030504040204" pitchFamily="34" charset="-120"/>
            </a:endParaRPr>
          </a:p>
        </p:txBody>
      </p:sp>
      <p:grpSp>
        <p:nvGrpSpPr>
          <p:cNvPr id="62" name="Group 61"/>
          <p:cNvGrpSpPr/>
          <p:nvPr/>
        </p:nvGrpSpPr>
        <p:grpSpPr>
          <a:xfrm>
            <a:off x="4845937" y="2105025"/>
            <a:ext cx="2379561" cy="1992413"/>
            <a:chOff x="4876800" y="2105025"/>
            <a:chExt cx="2379561" cy="1992413"/>
          </a:xfrm>
        </p:grpSpPr>
        <p:cxnSp>
          <p:nvCxnSpPr>
            <p:cNvPr id="5" name="Straight Connector 4"/>
            <p:cNvCxnSpPr/>
            <p:nvPr/>
          </p:nvCxnSpPr>
          <p:spPr>
            <a:xfrm>
              <a:off x="4876800" y="2196067"/>
              <a:ext cx="0" cy="1901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876800" y="4097438"/>
              <a:ext cx="237956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922735" y="3199367"/>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463843" y="2721336"/>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589360" y="2685017"/>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36014" y="3610630"/>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631439" y="3160289"/>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55289" y="2234228"/>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075135" y="3351767"/>
              <a:ext cx="182789" cy="191534"/>
            </a:xfrm>
            <a:prstGeom prst="ellipse">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5227408" y="2105025"/>
              <a:ext cx="1727881" cy="1828800"/>
            </a:xfrm>
            <a:prstGeom prst="line">
              <a:avLst/>
            </a:prstGeom>
            <a:ln w="28575">
              <a:solidFill>
                <a:srgbClr val="6BEBF9"/>
              </a:solidFill>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1107020" y="1112093"/>
            <a:ext cx="2398112" cy="1200329"/>
          </a:xfrm>
          <a:prstGeom prst="rect">
            <a:avLst/>
          </a:prstGeom>
        </p:spPr>
        <p:txBody>
          <a:bodyPr wrap="square">
            <a:spAutoFit/>
          </a:bodyPr>
          <a:lstStyle/>
          <a:p>
            <a:pPr algn="ctr"/>
            <a:r>
              <a:rPr lang="en-US" sz="2400" dirty="0" smtClean="0">
                <a:solidFill>
                  <a:schemeClr val="bg1"/>
                </a:solidFill>
                <a:ea typeface="Microsoft JhengHei Light" panose="020B0304030504040204" pitchFamily="34" charset="-120"/>
              </a:rPr>
              <a:t>Measurements with different reagents</a:t>
            </a:r>
            <a:endParaRPr lang="en-US" sz="2400" dirty="0">
              <a:solidFill>
                <a:schemeClr val="bg1"/>
              </a:solidFill>
            </a:endParaRPr>
          </a:p>
        </p:txBody>
      </p:sp>
      <p:grpSp>
        <p:nvGrpSpPr>
          <p:cNvPr id="63" name="Group 62"/>
          <p:cNvGrpSpPr/>
          <p:nvPr/>
        </p:nvGrpSpPr>
        <p:grpSpPr>
          <a:xfrm>
            <a:off x="1543947" y="2741104"/>
            <a:ext cx="1524259" cy="1299351"/>
            <a:chOff x="758019" y="2741104"/>
            <a:chExt cx="1524259" cy="1299351"/>
          </a:xfrm>
        </p:grpSpPr>
        <p:grpSp>
          <p:nvGrpSpPr>
            <p:cNvPr id="36" name="Group 35"/>
            <p:cNvGrpSpPr/>
            <p:nvPr/>
          </p:nvGrpSpPr>
          <p:grpSpPr>
            <a:xfrm>
              <a:off x="1243267" y="3009768"/>
              <a:ext cx="617193" cy="784008"/>
              <a:chOff x="972113" y="2455670"/>
              <a:chExt cx="779595" cy="1020955"/>
            </a:xfrm>
          </p:grpSpPr>
          <p:sp>
            <p:nvSpPr>
              <p:cNvPr id="37" name="Trapezoid 36"/>
              <p:cNvSpPr/>
              <p:nvPr/>
            </p:nvSpPr>
            <p:spPr>
              <a:xfrm>
                <a:off x="972113" y="2830241"/>
                <a:ext cx="779595" cy="646384"/>
              </a:xfrm>
              <a:prstGeom prst="trapezoid">
                <a:avLst>
                  <a:gd name="adj" fmla="val 3285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188124" y="2455670"/>
                <a:ext cx="352545" cy="3745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65085" y="3256447"/>
              <a:ext cx="617193" cy="784008"/>
              <a:chOff x="972113" y="2455670"/>
              <a:chExt cx="779595" cy="1020955"/>
            </a:xfrm>
          </p:grpSpPr>
          <p:sp>
            <p:nvSpPr>
              <p:cNvPr id="44" name="Trapezoid 43"/>
              <p:cNvSpPr/>
              <p:nvPr/>
            </p:nvSpPr>
            <p:spPr>
              <a:xfrm>
                <a:off x="972113" y="2830241"/>
                <a:ext cx="779595" cy="646384"/>
              </a:xfrm>
              <a:prstGeom prst="trapezoid">
                <a:avLst>
                  <a:gd name="adj" fmla="val 3285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188124" y="2455670"/>
                <a:ext cx="352545" cy="3745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58019" y="2741104"/>
              <a:ext cx="617193" cy="784008"/>
              <a:chOff x="972113" y="2455670"/>
              <a:chExt cx="779595" cy="1020955"/>
            </a:xfrm>
          </p:grpSpPr>
          <p:sp>
            <p:nvSpPr>
              <p:cNvPr id="47" name="Trapezoid 46"/>
              <p:cNvSpPr/>
              <p:nvPr/>
            </p:nvSpPr>
            <p:spPr>
              <a:xfrm>
                <a:off x="972113" y="2830241"/>
                <a:ext cx="779595" cy="646384"/>
              </a:xfrm>
              <a:prstGeom prst="trapezoid">
                <a:avLst>
                  <a:gd name="adj" fmla="val 32859"/>
                </a:avLst>
              </a:prstGeom>
              <a:solidFill>
                <a:srgbClr val="13D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188124" y="2455670"/>
                <a:ext cx="352545" cy="374571"/>
              </a:xfrm>
              <a:prstGeom prst="rect">
                <a:avLst/>
              </a:prstGeom>
              <a:solidFill>
                <a:srgbClr val="13D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Rectangle 51"/>
          <p:cNvSpPr/>
          <p:nvPr/>
        </p:nvSpPr>
        <p:spPr>
          <a:xfrm>
            <a:off x="4823038" y="1112093"/>
            <a:ext cx="2398112" cy="461665"/>
          </a:xfrm>
          <a:prstGeom prst="rect">
            <a:avLst/>
          </a:prstGeom>
        </p:spPr>
        <p:txBody>
          <a:bodyPr wrap="square">
            <a:spAutoFit/>
          </a:bodyPr>
          <a:lstStyle/>
          <a:p>
            <a:pPr algn="ctr"/>
            <a:r>
              <a:rPr lang="en-US" sz="2400" dirty="0" smtClean="0">
                <a:solidFill>
                  <a:schemeClr val="bg1"/>
                </a:solidFill>
                <a:ea typeface="Microsoft JhengHei Light" panose="020B0304030504040204" pitchFamily="34" charset="-120"/>
              </a:rPr>
              <a:t>Linear Regression</a:t>
            </a:r>
            <a:endParaRPr lang="en-US" sz="2400" dirty="0">
              <a:solidFill>
                <a:schemeClr val="bg1"/>
              </a:solidFill>
            </a:endParaRPr>
          </a:p>
        </p:txBody>
      </p:sp>
      <p:sp>
        <p:nvSpPr>
          <p:cNvPr id="53" name="Rectangle 52"/>
          <p:cNvSpPr/>
          <p:nvPr/>
        </p:nvSpPr>
        <p:spPr>
          <a:xfrm>
            <a:off x="8474199" y="1112093"/>
            <a:ext cx="2398112" cy="830997"/>
          </a:xfrm>
          <a:prstGeom prst="rect">
            <a:avLst/>
          </a:prstGeom>
        </p:spPr>
        <p:txBody>
          <a:bodyPr wrap="square">
            <a:spAutoFit/>
          </a:bodyPr>
          <a:lstStyle/>
          <a:p>
            <a:pPr algn="ctr"/>
            <a:r>
              <a:rPr lang="en-US" sz="2400" dirty="0" smtClean="0">
                <a:solidFill>
                  <a:schemeClr val="bg1"/>
                </a:solidFill>
                <a:ea typeface="Microsoft JhengHei Light" panose="020B0304030504040204" pitchFamily="34" charset="-120"/>
              </a:rPr>
              <a:t>Regression Coefficients</a:t>
            </a:r>
            <a:endParaRPr lang="en-US" sz="2400" dirty="0">
              <a:solidFill>
                <a:schemeClr val="bg1"/>
              </a:solidFill>
            </a:endParaRPr>
          </a:p>
        </p:txBody>
      </p:sp>
      <p:grpSp>
        <p:nvGrpSpPr>
          <p:cNvPr id="61" name="Group 60"/>
          <p:cNvGrpSpPr/>
          <p:nvPr/>
        </p:nvGrpSpPr>
        <p:grpSpPr>
          <a:xfrm>
            <a:off x="9211956" y="2813839"/>
            <a:ext cx="922599" cy="1198589"/>
            <a:chOff x="10151126" y="2912870"/>
            <a:chExt cx="922599" cy="1198589"/>
          </a:xfrm>
        </p:grpSpPr>
        <p:sp>
          <p:nvSpPr>
            <p:cNvPr id="54" name="Round Single Corner Rectangle 53"/>
            <p:cNvSpPr/>
            <p:nvPr/>
          </p:nvSpPr>
          <p:spPr>
            <a:xfrm>
              <a:off x="10151126" y="2912870"/>
              <a:ext cx="922599" cy="1198589"/>
            </a:xfrm>
            <a:prstGeom prst="round1Rect">
              <a:avLst/>
            </a:prstGeom>
            <a:noFill/>
            <a:ln>
              <a:solidFill>
                <a:srgbClr val="6BE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0367456" y="3298963"/>
              <a:ext cx="489938" cy="0"/>
            </a:xfrm>
            <a:prstGeom prst="line">
              <a:avLst/>
            </a:prstGeom>
            <a:ln w="28575">
              <a:solidFill>
                <a:srgbClr val="6BEBF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363175" y="3543112"/>
              <a:ext cx="489938" cy="0"/>
            </a:xfrm>
            <a:prstGeom prst="line">
              <a:avLst/>
            </a:prstGeom>
            <a:ln w="28575">
              <a:solidFill>
                <a:srgbClr val="6BEBF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363175" y="3792449"/>
              <a:ext cx="489938" cy="0"/>
            </a:xfrm>
            <a:prstGeom prst="line">
              <a:avLst/>
            </a:prstGeom>
            <a:ln w="28575">
              <a:solidFill>
                <a:srgbClr val="6BEBF9"/>
              </a:solidFill>
            </a:ln>
          </p:spPr>
          <p:style>
            <a:lnRef idx="1">
              <a:schemeClr val="accent1"/>
            </a:lnRef>
            <a:fillRef idx="0">
              <a:schemeClr val="accent1"/>
            </a:fillRef>
            <a:effectRef idx="0">
              <a:schemeClr val="accent1"/>
            </a:effectRef>
            <a:fontRef idx="minor">
              <a:schemeClr val="tx1"/>
            </a:fontRef>
          </p:style>
        </p:cxnSp>
      </p:gr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673402">
            <a:off x="3916107" y="4576875"/>
            <a:ext cx="436192" cy="1034775"/>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38327">
            <a:off x="7713856" y="4587967"/>
            <a:ext cx="436192" cy="1034775"/>
          </a:xfrm>
          <a:prstGeom prst="rect">
            <a:avLst/>
          </a:prstGeom>
        </p:spPr>
      </p:pic>
    </p:spTree>
    <p:extLst>
      <p:ext uri="{BB962C8B-B14F-4D97-AF65-F5344CB8AC3E}">
        <p14:creationId xmlns:p14="http://schemas.microsoft.com/office/powerpoint/2010/main" val="853624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3"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791901" y="129034"/>
            <a:ext cx="10515600" cy="1325563"/>
          </a:xfrm>
        </p:spPr>
        <p:txBody>
          <a:body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grpSp>
        <p:nvGrpSpPr>
          <p:cNvPr id="6" name="Group 5"/>
          <p:cNvGrpSpPr/>
          <p:nvPr/>
        </p:nvGrpSpPr>
        <p:grpSpPr>
          <a:xfrm>
            <a:off x="3432806" y="2271666"/>
            <a:ext cx="5449851" cy="2297292"/>
            <a:chOff x="3432806" y="2271666"/>
            <a:chExt cx="5449851" cy="229729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728503">
              <a:off x="5009086" y="695386"/>
              <a:ext cx="2297292" cy="5449851"/>
            </a:xfrm>
            <a:prstGeom prst="rect">
              <a:avLst/>
            </a:prstGeom>
          </p:spPr>
        </p:pic>
        <p:sp>
          <p:nvSpPr>
            <p:cNvPr id="8" name="TextBox 7"/>
            <p:cNvSpPr txBox="1"/>
            <p:nvPr/>
          </p:nvSpPr>
          <p:spPr>
            <a:xfrm rot="3430378">
              <a:off x="6404458" y="2846299"/>
              <a:ext cx="430777" cy="584775"/>
            </a:xfrm>
            <a:prstGeom prst="rect">
              <a:avLst/>
            </a:prstGeom>
            <a:noFill/>
          </p:spPr>
          <p:txBody>
            <a:bodyPr wrap="square" rtlCol="0">
              <a:spAutoFit/>
            </a:bodyPr>
            <a:lstStyle/>
            <a:p>
              <a:r>
                <a:rPr lang="de-CH" sz="3200" dirty="0" smtClean="0">
                  <a:solidFill>
                    <a:schemeClr val="bg1"/>
                  </a:solidFill>
                </a:rPr>
                <a:t>R</a:t>
              </a:r>
              <a:endParaRPr lang="en-US" sz="3200" dirty="0">
                <a:solidFill>
                  <a:schemeClr val="bg1"/>
                </a:solidFill>
              </a:endParaRPr>
            </a:p>
          </p:txBody>
        </p:sp>
      </p:grpSp>
      <p:sp>
        <p:nvSpPr>
          <p:cNvPr id="9" name="Oval 8"/>
          <p:cNvSpPr/>
          <p:nvPr/>
        </p:nvSpPr>
        <p:spPr>
          <a:xfrm>
            <a:off x="9770962" y="-673353"/>
            <a:ext cx="3073078" cy="3073078"/>
          </a:xfrm>
          <a:prstGeom prst="ellipse">
            <a:avLst/>
          </a:prstGeom>
          <a:solidFill>
            <a:schemeClr val="bg1"/>
          </a:solidFill>
          <a:ln w="38100">
            <a:solidFill>
              <a:srgbClr val="EAB13E"/>
            </a:solidFill>
          </a:ln>
          <a:effectLst>
            <a:innerShdw dist="1270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smtClean="0">
                <a:solidFill>
                  <a:srgbClr val="EAB13E"/>
                </a:solidFill>
                <a:latin typeface="Microsoft JhengHei Light" panose="020B0304030504040204" pitchFamily="34" charset="-120"/>
                <a:ea typeface="Microsoft JhengHei Light" panose="020B0304030504040204" pitchFamily="34" charset="-120"/>
              </a:rPr>
              <a:t>Report</a:t>
            </a:r>
            <a:endParaRPr lang="en-US" sz="3200" dirty="0">
              <a:solidFill>
                <a:srgbClr val="EAB13E"/>
              </a:solidFill>
              <a:latin typeface="Microsoft JhengHei Light" panose="020B0304030504040204" pitchFamily="34" charset="-120"/>
              <a:ea typeface="Microsoft JhengHei Light" panose="020B0304030504040204" pitchFamily="34" charset="-120"/>
            </a:endParaRPr>
          </a:p>
        </p:txBody>
      </p:sp>
      <p:sp>
        <p:nvSpPr>
          <p:cNvPr id="13" name="Oval 12"/>
          <p:cNvSpPr/>
          <p:nvPr/>
        </p:nvSpPr>
        <p:spPr>
          <a:xfrm>
            <a:off x="-813254" y="4383133"/>
            <a:ext cx="3570696" cy="3570696"/>
          </a:xfrm>
          <a:prstGeom prst="ellipse">
            <a:avLst/>
          </a:prstGeom>
          <a:solidFill>
            <a:schemeClr val="bg1"/>
          </a:solidFill>
          <a:ln w="38100">
            <a:solidFill>
              <a:srgbClr val="92D050"/>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dirty="0" smtClean="0">
                <a:solidFill>
                  <a:srgbClr val="00B050"/>
                </a:solidFill>
                <a:latin typeface="Microsoft JhengHei Light" panose="020B0304030504040204" pitchFamily="34" charset="-120"/>
                <a:ea typeface="Microsoft JhengHei Light" panose="020B0304030504040204" pitchFamily="34" charset="-120"/>
              </a:rPr>
              <a:t>Data</a:t>
            </a:r>
            <a:endParaRPr lang="en-US" sz="3200" dirty="0">
              <a:solidFill>
                <a:srgbClr val="00B050"/>
              </a:solidFill>
              <a:latin typeface="Microsoft JhengHei Light" panose="020B0304030504040204" pitchFamily="34" charset="-120"/>
              <a:ea typeface="Microsoft JhengHei Light" panose="020B0304030504040204" pitchFamily="34" charset="-120"/>
            </a:endParaRPr>
          </a:p>
        </p:txBody>
      </p:sp>
      <p:sp>
        <p:nvSpPr>
          <p:cNvPr id="10" name="Rectangle 9"/>
          <p:cNvSpPr/>
          <p:nvPr/>
        </p:nvSpPr>
        <p:spPr>
          <a:xfrm>
            <a:off x="791901" y="1112093"/>
            <a:ext cx="2713231" cy="461665"/>
          </a:xfrm>
          <a:prstGeom prst="rect">
            <a:avLst/>
          </a:prstGeom>
        </p:spPr>
        <p:txBody>
          <a:bodyPr wrap="square">
            <a:spAutoFit/>
          </a:bodyPr>
          <a:lstStyle/>
          <a:p>
            <a:r>
              <a:rPr lang="en-US" sz="2400" dirty="0" smtClean="0">
                <a:solidFill>
                  <a:schemeClr val="bg1"/>
                </a:solidFill>
                <a:latin typeface="Microsoft JhengHei Light" panose="020B0304030504040204" pitchFamily="34" charset="-120"/>
                <a:ea typeface="Microsoft JhengHei Light" panose="020B0304030504040204" pitchFamily="34" charset="-120"/>
              </a:rPr>
              <a:t>Demo</a:t>
            </a:r>
            <a:endParaRPr lang="en-US" sz="2400" dirty="0">
              <a:solidFill>
                <a:schemeClr val="bg1"/>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815959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1257422" y="2943954"/>
            <a:ext cx="2398246" cy="4008762"/>
            <a:chOff x="1608445" y="3120116"/>
            <a:chExt cx="2398246" cy="4008762"/>
          </a:xfrm>
        </p:grpSpPr>
        <p:sp>
          <p:nvSpPr>
            <p:cNvPr id="5" name="Arc 4"/>
            <p:cNvSpPr/>
            <p:nvPr/>
          </p:nvSpPr>
          <p:spPr>
            <a:xfrm rot="17348514">
              <a:off x="886277" y="4201089"/>
              <a:ext cx="3649957" cy="2205621"/>
            </a:xfrm>
            <a:prstGeom prst="arc">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357626" y="2449059"/>
              <a:ext cx="978008" cy="2320122"/>
            </a:xfrm>
            <a:prstGeom prst="rect">
              <a:avLst/>
            </a:prstGeom>
          </p:spPr>
        </p:pic>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692" y="2649319"/>
            <a:ext cx="978008" cy="2320122"/>
          </a:xfrm>
          <a:prstGeom prst="rect">
            <a:avLst/>
          </a:prstGeom>
        </p:spPr>
      </p:pic>
      <p:sp>
        <p:nvSpPr>
          <p:cNvPr id="18" name="Arc 17"/>
          <p:cNvSpPr/>
          <p:nvPr/>
        </p:nvSpPr>
        <p:spPr>
          <a:xfrm>
            <a:off x="5158320" y="2196763"/>
            <a:ext cx="1419300" cy="2077761"/>
          </a:xfrm>
          <a:prstGeom prst="arc">
            <a:avLst>
              <a:gd name="adj1" fmla="val 10791555"/>
              <a:gd name="adj2" fmla="val 367292"/>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a:off x="6311950" y="1807858"/>
            <a:ext cx="513973" cy="515504"/>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189189" y="2572631"/>
            <a:ext cx="1398083" cy="2466972"/>
            <a:chOff x="9189189" y="2572631"/>
            <a:chExt cx="1398083" cy="2466972"/>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0388" t="-2413" r="-5707" b="70663"/>
            <a:stretch/>
          </p:blipFill>
          <p:spPr>
            <a:xfrm rot="20123861">
              <a:off x="9189189" y="2572631"/>
              <a:ext cx="1135429" cy="736636"/>
            </a:xfrm>
            <a:prstGeom prst="ellipse">
              <a:avLst/>
            </a:prstGeom>
          </p:spPr>
        </p:pic>
        <p:grpSp>
          <p:nvGrpSpPr>
            <p:cNvPr id="35" name="Group 34"/>
            <p:cNvGrpSpPr/>
            <p:nvPr/>
          </p:nvGrpSpPr>
          <p:grpSpPr>
            <a:xfrm>
              <a:off x="9442417" y="3399497"/>
              <a:ext cx="1144855" cy="1640106"/>
              <a:chOff x="9442417" y="3399497"/>
              <a:chExt cx="1144855" cy="1640106"/>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31362" b="40066"/>
              <a:stretch/>
            </p:blipFill>
            <p:spPr>
              <a:xfrm>
                <a:off x="9487455" y="3399497"/>
                <a:ext cx="978008" cy="662916"/>
              </a:xfrm>
              <a:prstGeom prst="rect">
                <a:avLst/>
              </a:prstGeom>
            </p:spPr>
          </p:pic>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2491" t="63228" r="78143" b="1"/>
              <a:stretch/>
            </p:blipFill>
            <p:spPr>
              <a:xfrm rot="1662895">
                <a:off x="9442417" y="4047863"/>
                <a:ext cx="238125" cy="853138"/>
              </a:xfrm>
              <a:prstGeom prst="rect">
                <a:avLst/>
              </a:prstGeom>
            </p:spPr>
          </p:pic>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71096" t="61756"/>
              <a:stretch/>
            </p:blipFill>
            <p:spPr>
              <a:xfrm rot="20252573">
                <a:off x="10304589" y="4061777"/>
                <a:ext cx="282683" cy="887317"/>
              </a:xfrm>
              <a:prstGeom prst="rect">
                <a:avLst/>
              </a:prstGeom>
            </p:spPr>
          </p:pic>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39995" t="60083" r="40039" b="-166"/>
              <a:stretch/>
            </p:blipFill>
            <p:spPr>
              <a:xfrm rot="20392200">
                <a:off x="9978055" y="4109605"/>
                <a:ext cx="195263" cy="929998"/>
              </a:xfrm>
              <a:prstGeom prst="ellipse">
                <a:avLst/>
              </a:prstGeom>
            </p:spPr>
          </p:pic>
        </p:grpSp>
      </p:grpSp>
      <p:sp>
        <p:nvSpPr>
          <p:cNvPr id="6" name="Rectangle 5"/>
          <p:cNvSpPr/>
          <p:nvPr/>
        </p:nvSpPr>
        <p:spPr>
          <a:xfrm>
            <a:off x="1457564" y="5571020"/>
            <a:ext cx="776175" cy="369332"/>
          </a:xfrm>
          <a:prstGeom prst="rect">
            <a:avLst/>
          </a:prstGeom>
        </p:spPr>
        <p:txBody>
          <a:bodyPr wrap="none">
            <a:spAutoFit/>
          </a:bodyPr>
          <a:lstStyle/>
          <a:p>
            <a:r>
              <a:rPr lang="de-CH" dirty="0" smtClean="0">
                <a:solidFill>
                  <a:schemeClr val="bg1"/>
                </a:solidFill>
              </a:rPr>
              <a:t>SPEED</a:t>
            </a:r>
            <a:endParaRPr lang="en-US" dirty="0">
              <a:solidFill>
                <a:schemeClr val="bg1"/>
              </a:solidFill>
            </a:endParaRPr>
          </a:p>
        </p:txBody>
      </p:sp>
      <p:sp>
        <p:nvSpPr>
          <p:cNvPr id="17" name="Rectangle 16"/>
          <p:cNvSpPr/>
          <p:nvPr/>
        </p:nvSpPr>
        <p:spPr>
          <a:xfrm>
            <a:off x="5193046" y="5571020"/>
            <a:ext cx="1419299" cy="369332"/>
          </a:xfrm>
          <a:prstGeom prst="rect">
            <a:avLst/>
          </a:prstGeom>
        </p:spPr>
        <p:txBody>
          <a:bodyPr wrap="none">
            <a:spAutoFit/>
          </a:bodyPr>
          <a:lstStyle/>
          <a:p>
            <a:r>
              <a:rPr lang="de-CH" dirty="0" smtClean="0">
                <a:solidFill>
                  <a:schemeClr val="bg1"/>
                </a:solidFill>
              </a:rPr>
              <a:t>ROBUSTNESS</a:t>
            </a:r>
            <a:endParaRPr lang="en-US" dirty="0">
              <a:solidFill>
                <a:schemeClr val="bg1"/>
              </a:solidFill>
            </a:endParaRPr>
          </a:p>
        </p:txBody>
      </p:sp>
      <p:sp>
        <p:nvSpPr>
          <p:cNvPr id="34" name="Rectangle 33"/>
          <p:cNvSpPr/>
          <p:nvPr/>
        </p:nvSpPr>
        <p:spPr>
          <a:xfrm>
            <a:off x="9130361" y="5587689"/>
            <a:ext cx="1692195" cy="369332"/>
          </a:xfrm>
          <a:prstGeom prst="rect">
            <a:avLst/>
          </a:prstGeom>
        </p:spPr>
        <p:txBody>
          <a:bodyPr wrap="none">
            <a:spAutoFit/>
          </a:bodyPr>
          <a:lstStyle/>
          <a:p>
            <a:r>
              <a:rPr lang="de-CH" dirty="0" smtClean="0">
                <a:solidFill>
                  <a:schemeClr val="bg1"/>
                </a:solidFill>
              </a:rPr>
              <a:t>CONSTRUCTION</a:t>
            </a:r>
            <a:endParaRPr lang="en-US" dirty="0">
              <a:solidFill>
                <a:schemeClr val="bg1"/>
              </a:solidFill>
            </a:endParaRPr>
          </a:p>
        </p:txBody>
      </p:sp>
      <p:cxnSp>
        <p:nvCxnSpPr>
          <p:cNvPr id="37" name="Straight Arrow Connector 36"/>
          <p:cNvCxnSpPr/>
          <p:nvPr/>
        </p:nvCxnSpPr>
        <p:spPr>
          <a:xfrm flipH="1">
            <a:off x="6460312" y="2463364"/>
            <a:ext cx="435904" cy="102570"/>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SPACE SHIP REQUIREMENTS</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2" name="Oval 1"/>
          <p:cNvSpPr/>
          <p:nvPr/>
        </p:nvSpPr>
        <p:spPr>
          <a:xfrm>
            <a:off x="866553" y="5272023"/>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57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91901" y="129034"/>
            <a:ext cx="10515600" cy="1325563"/>
          </a:xfrm>
        </p:spPr>
        <p:txBody>
          <a:body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ROBUSTNESS</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18" name="Rectangle 17"/>
          <p:cNvSpPr/>
          <p:nvPr/>
        </p:nvSpPr>
        <p:spPr>
          <a:xfrm>
            <a:off x="791900" y="1112093"/>
            <a:ext cx="7180525" cy="461665"/>
          </a:xfrm>
          <a:prstGeom prst="rect">
            <a:avLst/>
          </a:prstGeom>
        </p:spPr>
        <p:txBody>
          <a:bodyPr wrap="square">
            <a:spAutoFit/>
          </a:bodyPr>
          <a:lstStyle/>
          <a:p>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by automated testing with </a:t>
            </a:r>
            <a:r>
              <a:rPr lang="de-CH" sz="2400" b="1"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Rtest </a:t>
            </a:r>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and</a:t>
            </a:r>
            <a:r>
              <a:rPr lang="de-CH" sz="2400" b="1"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 RSelenium</a:t>
            </a:r>
            <a:endParaRPr lang="en-US" sz="2400" b="1"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22" name="Rectangle 21"/>
          <p:cNvSpPr/>
          <p:nvPr/>
        </p:nvSpPr>
        <p:spPr>
          <a:xfrm>
            <a:off x="1530626" y="3915050"/>
            <a:ext cx="3101010" cy="75634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tx1">
                    <a:lumMod val="50000"/>
                    <a:lumOff val="50000"/>
                  </a:schemeClr>
                </a:solidFill>
                <a:latin typeface="+mj-lt"/>
              </a:rPr>
              <a:t>Reference Result</a:t>
            </a:r>
            <a:endParaRPr lang="en-US" dirty="0">
              <a:solidFill>
                <a:schemeClr val="tx1">
                  <a:lumMod val="50000"/>
                  <a:lumOff val="50000"/>
                </a:schemeClr>
              </a:solidFill>
              <a:latin typeface="+mj-lt"/>
            </a:endParaRPr>
          </a:p>
        </p:txBody>
      </p:sp>
      <p:sp>
        <p:nvSpPr>
          <p:cNvPr id="25" name="Rectangle 24"/>
          <p:cNvSpPr/>
          <p:nvPr/>
        </p:nvSpPr>
        <p:spPr>
          <a:xfrm>
            <a:off x="4631636" y="3915050"/>
            <a:ext cx="2007703" cy="75634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tx1">
                    <a:lumMod val="50000"/>
                    <a:lumOff val="50000"/>
                  </a:schemeClr>
                </a:solidFill>
                <a:latin typeface="+mj-lt"/>
              </a:rPr>
              <a:t>Function call</a:t>
            </a:r>
            <a:endParaRPr lang="en-US" dirty="0">
              <a:solidFill>
                <a:schemeClr val="tx1">
                  <a:lumMod val="50000"/>
                  <a:lumOff val="50000"/>
                </a:schemeClr>
              </a:solidFill>
              <a:latin typeface="+mj-lt"/>
            </a:endParaRPr>
          </a:p>
        </p:txBody>
      </p:sp>
      <p:sp>
        <p:nvSpPr>
          <p:cNvPr id="26" name="Rectangle 25"/>
          <p:cNvSpPr/>
          <p:nvPr/>
        </p:nvSpPr>
        <p:spPr>
          <a:xfrm>
            <a:off x="1530626" y="4822824"/>
            <a:ext cx="3101010" cy="75634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tx1">
                    <a:lumMod val="50000"/>
                    <a:lumOff val="50000"/>
                  </a:schemeClr>
                </a:solidFill>
                <a:latin typeface="+mj-lt"/>
              </a:rPr>
              <a:t>Reference Result</a:t>
            </a:r>
            <a:endParaRPr lang="en-US" dirty="0">
              <a:solidFill>
                <a:schemeClr val="tx1">
                  <a:lumMod val="50000"/>
                  <a:lumOff val="50000"/>
                </a:schemeClr>
              </a:solidFill>
              <a:latin typeface="+mj-lt"/>
            </a:endParaRPr>
          </a:p>
        </p:txBody>
      </p:sp>
      <p:sp>
        <p:nvSpPr>
          <p:cNvPr id="30" name="Rectangle 29"/>
          <p:cNvSpPr/>
          <p:nvPr/>
        </p:nvSpPr>
        <p:spPr>
          <a:xfrm>
            <a:off x="4631636" y="4822824"/>
            <a:ext cx="2007703" cy="75634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tx1">
                    <a:lumMod val="50000"/>
                    <a:lumOff val="50000"/>
                  </a:schemeClr>
                </a:solidFill>
                <a:latin typeface="+mj-lt"/>
              </a:rPr>
              <a:t>Function call</a:t>
            </a:r>
            <a:endParaRPr lang="en-US" dirty="0">
              <a:solidFill>
                <a:schemeClr val="tx1">
                  <a:lumMod val="50000"/>
                  <a:lumOff val="50000"/>
                </a:schemeClr>
              </a:solidFill>
              <a:latin typeface="+mj-lt"/>
            </a:endParaRPr>
          </a:p>
        </p:txBody>
      </p:sp>
      <p:sp>
        <p:nvSpPr>
          <p:cNvPr id="31" name="Rectangle 30"/>
          <p:cNvSpPr/>
          <p:nvPr/>
        </p:nvSpPr>
        <p:spPr>
          <a:xfrm>
            <a:off x="460514" y="3915050"/>
            <a:ext cx="1070112"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XML</a:t>
            </a:r>
            <a:endParaRPr lang="en-US" dirty="0">
              <a:solidFill>
                <a:schemeClr val="bg1"/>
              </a:solidFill>
              <a:latin typeface="+mj-lt"/>
            </a:endParaRPr>
          </a:p>
        </p:txBody>
      </p:sp>
      <p:sp>
        <p:nvSpPr>
          <p:cNvPr id="34" name="Rectangle 33"/>
          <p:cNvSpPr/>
          <p:nvPr/>
        </p:nvSpPr>
        <p:spPr>
          <a:xfrm>
            <a:off x="460514" y="4822824"/>
            <a:ext cx="1070112"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XML</a:t>
            </a:r>
            <a:endParaRPr lang="en-US" dirty="0">
              <a:solidFill>
                <a:schemeClr val="bg1"/>
              </a:solidFill>
              <a:latin typeface="+mj-lt"/>
            </a:endParaRPr>
          </a:p>
        </p:txBody>
      </p:sp>
      <p:sp>
        <p:nvSpPr>
          <p:cNvPr id="35" name="Rectangle 34"/>
          <p:cNvSpPr/>
          <p:nvPr/>
        </p:nvSpPr>
        <p:spPr>
          <a:xfrm>
            <a:off x="7070035" y="3915050"/>
            <a:ext cx="2345634"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RTest</a:t>
            </a:r>
            <a:endParaRPr lang="en-US" dirty="0">
              <a:solidFill>
                <a:schemeClr val="bg1"/>
              </a:solidFill>
              <a:latin typeface="+mj-lt"/>
            </a:endParaRPr>
          </a:p>
        </p:txBody>
      </p:sp>
      <p:sp>
        <p:nvSpPr>
          <p:cNvPr id="37" name="Rectangle 36"/>
          <p:cNvSpPr/>
          <p:nvPr/>
        </p:nvSpPr>
        <p:spPr>
          <a:xfrm>
            <a:off x="7070035" y="4822824"/>
            <a:ext cx="2345634"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RSeleniumTest</a:t>
            </a:r>
            <a:endParaRPr lang="en-US" dirty="0">
              <a:solidFill>
                <a:schemeClr val="bg1"/>
              </a:solidFill>
              <a:latin typeface="+mj-lt"/>
            </a:endParaRPr>
          </a:p>
        </p:txBody>
      </p:sp>
      <p:sp>
        <p:nvSpPr>
          <p:cNvPr id="2" name="TextBox 1"/>
          <p:cNvSpPr txBox="1"/>
          <p:nvPr/>
        </p:nvSpPr>
        <p:spPr>
          <a:xfrm>
            <a:off x="0" y="6380921"/>
            <a:ext cx="8991599" cy="369332"/>
          </a:xfrm>
          <a:prstGeom prst="rect">
            <a:avLst/>
          </a:prstGeom>
          <a:noFill/>
        </p:spPr>
        <p:txBody>
          <a:bodyPr wrap="square" rtlCol="0">
            <a:spAutoFit/>
          </a:bodyPr>
          <a:lstStyle/>
          <a:p>
            <a:r>
              <a:rPr lang="en-US" dirty="0">
                <a:solidFill>
                  <a:schemeClr val="tx1">
                    <a:lumMod val="50000"/>
                    <a:lumOff val="50000"/>
                  </a:schemeClr>
                </a:solidFill>
                <a:latin typeface="+mj-lt"/>
              </a:rPr>
              <a:t>https://towardsdatascience.com/rtest-pretty-testing-of-r-packages-50f50b135650</a:t>
            </a:r>
          </a:p>
        </p:txBody>
      </p:sp>
      <p:sp>
        <p:nvSpPr>
          <p:cNvPr id="38" name="Rectangle 37"/>
          <p:cNvSpPr/>
          <p:nvPr/>
        </p:nvSpPr>
        <p:spPr>
          <a:xfrm>
            <a:off x="9846366" y="3915050"/>
            <a:ext cx="1971259"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Report</a:t>
            </a:r>
            <a:endParaRPr lang="en-US" dirty="0">
              <a:solidFill>
                <a:schemeClr val="bg1"/>
              </a:solidFill>
              <a:latin typeface="+mj-lt"/>
            </a:endParaRPr>
          </a:p>
        </p:txBody>
      </p:sp>
      <p:sp>
        <p:nvSpPr>
          <p:cNvPr id="39" name="Rectangle 38"/>
          <p:cNvSpPr/>
          <p:nvPr/>
        </p:nvSpPr>
        <p:spPr>
          <a:xfrm>
            <a:off x="9846365" y="4772645"/>
            <a:ext cx="1971259"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Report</a:t>
            </a:r>
            <a:endParaRPr lang="en-US" dirty="0">
              <a:solidFill>
                <a:schemeClr val="bg1"/>
              </a:solidFill>
              <a:latin typeface="+mj-lt"/>
            </a:endParaRPr>
          </a:p>
        </p:txBody>
      </p:sp>
      <p:sp>
        <p:nvSpPr>
          <p:cNvPr id="40" name="Rectangle 39"/>
          <p:cNvSpPr/>
          <p:nvPr/>
        </p:nvSpPr>
        <p:spPr>
          <a:xfrm>
            <a:off x="7070035" y="3970889"/>
            <a:ext cx="2345634"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j-lt"/>
              </a:rPr>
              <a:t>RTest</a:t>
            </a:r>
            <a:endParaRPr lang="en-US" dirty="0">
              <a:solidFill>
                <a:schemeClr val="bg1"/>
              </a:solidFill>
              <a:latin typeface="+mj-lt"/>
            </a:endParaRPr>
          </a:p>
        </p:txBody>
      </p:sp>
      <p:sp>
        <p:nvSpPr>
          <p:cNvPr id="41" name="Rectangle 40"/>
          <p:cNvSpPr/>
          <p:nvPr/>
        </p:nvSpPr>
        <p:spPr>
          <a:xfrm>
            <a:off x="1530626" y="2921826"/>
            <a:ext cx="3101010"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latin typeface="+mj-lt"/>
              </a:rPr>
              <a:t>SAS</a:t>
            </a:r>
            <a:endParaRPr lang="en-US" dirty="0">
              <a:solidFill>
                <a:schemeClr val="bg1"/>
              </a:solidFill>
              <a:latin typeface="+mj-lt"/>
            </a:endParaRPr>
          </a:p>
        </p:txBody>
      </p:sp>
      <p:sp>
        <p:nvSpPr>
          <p:cNvPr id="42" name="Rectangle 41"/>
          <p:cNvSpPr/>
          <p:nvPr/>
        </p:nvSpPr>
        <p:spPr>
          <a:xfrm>
            <a:off x="1530626" y="1928602"/>
            <a:ext cx="3101010"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latin typeface="+mj-lt"/>
              </a:rPr>
              <a:t>Literature</a:t>
            </a:r>
            <a:endParaRPr lang="en-US" dirty="0">
              <a:solidFill>
                <a:schemeClr val="bg1"/>
              </a:solidFill>
              <a:latin typeface="+mj-lt"/>
            </a:endParaRPr>
          </a:p>
        </p:txBody>
      </p:sp>
      <p:sp>
        <p:nvSpPr>
          <p:cNvPr id="43" name="Rectangle 42"/>
          <p:cNvSpPr/>
          <p:nvPr/>
        </p:nvSpPr>
        <p:spPr>
          <a:xfrm>
            <a:off x="4734339" y="2921826"/>
            <a:ext cx="1905000" cy="75634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latin typeface="+mj-lt"/>
              </a:rPr>
              <a:t>R-package</a:t>
            </a:r>
            <a:endParaRPr lang="en-US" dirty="0">
              <a:solidFill>
                <a:schemeClr val="bg1"/>
              </a:solidFill>
              <a:latin typeface="+mj-lt"/>
            </a:endParaRPr>
          </a:p>
        </p:txBody>
      </p:sp>
      <p:sp>
        <p:nvSpPr>
          <p:cNvPr id="3" name="Isosceles Triangle 2"/>
          <p:cNvSpPr/>
          <p:nvPr/>
        </p:nvSpPr>
        <p:spPr>
          <a:xfrm rot="10800000">
            <a:off x="2927074" y="2737639"/>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rot="10800000">
            <a:off x="2927074" y="3736974"/>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5532782" y="3720718"/>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5236529">
            <a:off x="6700631" y="4233585"/>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5236529">
            <a:off x="6719167" y="5091181"/>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236529">
            <a:off x="9519402" y="4236416"/>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5236529">
            <a:off x="9519401" y="5091180"/>
            <a:ext cx="308113" cy="119269"/>
          </a:xfrm>
          <a:prstGeom prst="triangl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893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91901" y="129034"/>
            <a:ext cx="10515600" cy="1325563"/>
          </a:xfrm>
        </p:spPr>
        <p:txBody>
          <a:body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ROBUSTNESS</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grpSp>
        <p:nvGrpSpPr>
          <p:cNvPr id="6" name="Group 5"/>
          <p:cNvGrpSpPr/>
          <p:nvPr/>
        </p:nvGrpSpPr>
        <p:grpSpPr>
          <a:xfrm>
            <a:off x="4173952" y="2902208"/>
            <a:ext cx="3988272" cy="1681188"/>
            <a:chOff x="3432806" y="2271666"/>
            <a:chExt cx="5449851" cy="229729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28503">
              <a:off x="5009086" y="695386"/>
              <a:ext cx="2297292" cy="5449851"/>
            </a:xfrm>
            <a:prstGeom prst="rect">
              <a:avLst/>
            </a:prstGeom>
          </p:spPr>
        </p:pic>
        <p:sp>
          <p:nvSpPr>
            <p:cNvPr id="8" name="TextBox 7"/>
            <p:cNvSpPr txBox="1"/>
            <p:nvPr/>
          </p:nvSpPr>
          <p:spPr>
            <a:xfrm rot="3430378">
              <a:off x="6404458" y="2865318"/>
              <a:ext cx="430777" cy="546738"/>
            </a:xfrm>
            <a:prstGeom prst="rect">
              <a:avLst/>
            </a:prstGeom>
            <a:noFill/>
          </p:spPr>
          <p:txBody>
            <a:bodyPr wrap="square" rtlCol="0">
              <a:spAutoFit/>
            </a:bodyPr>
            <a:lstStyle/>
            <a:p>
              <a:r>
                <a:rPr lang="de-CH" sz="2000" dirty="0" smtClean="0">
                  <a:solidFill>
                    <a:schemeClr val="bg1"/>
                  </a:solidFill>
                </a:rPr>
                <a:t>R</a:t>
              </a:r>
              <a:endParaRPr lang="en-US" sz="2000" dirty="0">
                <a:solidFill>
                  <a:schemeClr val="bg1"/>
                </a:solidFill>
              </a:endParaRPr>
            </a:p>
          </p:txBody>
        </p:sp>
      </p:grpSp>
      <p:sp>
        <p:nvSpPr>
          <p:cNvPr id="10" name="Arc 9"/>
          <p:cNvSpPr/>
          <p:nvPr/>
        </p:nvSpPr>
        <p:spPr>
          <a:xfrm rot="3015637">
            <a:off x="6177028" y="1875752"/>
            <a:ext cx="2244936" cy="2447026"/>
          </a:xfrm>
          <a:prstGeom prst="arc">
            <a:avLst>
              <a:gd name="adj1" fmla="val 10791555"/>
              <a:gd name="adj2" fmla="val 367292"/>
            </a:avLst>
          </a:prstGeom>
          <a:ln w="76200">
            <a:solidFill>
              <a:schemeClr val="bg2"/>
            </a:solidFill>
          </a:ln>
          <a:effectLst>
            <a:glow rad="304800">
              <a:schemeClr val="accent3">
                <a:satMod val="175000"/>
                <a:alpha val="27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H="1" flipV="1">
            <a:off x="8595427" y="2831130"/>
            <a:ext cx="1114728" cy="2523"/>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8351869" y="3676009"/>
            <a:ext cx="995388" cy="674332"/>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478476" y="4165675"/>
            <a:ext cx="981359" cy="369332"/>
          </a:xfrm>
          <a:prstGeom prst="rect">
            <a:avLst/>
          </a:prstGeom>
        </p:spPr>
        <p:txBody>
          <a:bodyPr wrap="none">
            <a:spAutoFit/>
          </a:bodyPr>
          <a:lstStyle/>
          <a:p>
            <a:r>
              <a:rPr lang="de-CH" dirty="0" smtClean="0">
                <a:latin typeface="+mj-lt"/>
              </a:rPr>
              <a:t>Usability</a:t>
            </a:r>
            <a:endParaRPr lang="en-US" dirty="0">
              <a:latin typeface="+mj-lt"/>
            </a:endParaRPr>
          </a:p>
        </p:txBody>
      </p:sp>
      <p:sp>
        <p:nvSpPr>
          <p:cNvPr id="17" name="Rectangle 16"/>
          <p:cNvSpPr/>
          <p:nvPr/>
        </p:nvSpPr>
        <p:spPr>
          <a:xfrm>
            <a:off x="9910729" y="2627639"/>
            <a:ext cx="1553567" cy="369332"/>
          </a:xfrm>
          <a:prstGeom prst="rect">
            <a:avLst/>
          </a:prstGeom>
        </p:spPr>
        <p:txBody>
          <a:bodyPr wrap="none">
            <a:spAutoFit/>
          </a:bodyPr>
          <a:lstStyle/>
          <a:p>
            <a:r>
              <a:rPr lang="de-CH" dirty="0" smtClean="0">
                <a:latin typeface="+mj-lt"/>
              </a:rPr>
              <a:t>Many Datasets</a:t>
            </a:r>
            <a:endParaRPr lang="en-US" dirty="0">
              <a:latin typeface="+mj-lt"/>
            </a:endParaRPr>
          </a:p>
        </p:txBody>
      </p:sp>
      <p:sp>
        <p:nvSpPr>
          <p:cNvPr id="18" name="Rectangle 17"/>
          <p:cNvSpPr/>
          <p:nvPr/>
        </p:nvSpPr>
        <p:spPr>
          <a:xfrm>
            <a:off x="791901" y="1112093"/>
            <a:ext cx="5797742" cy="461665"/>
          </a:xfrm>
          <a:prstGeom prst="rect">
            <a:avLst/>
          </a:prstGeom>
        </p:spPr>
        <p:txBody>
          <a:bodyPr wrap="square">
            <a:spAutoFit/>
          </a:bodyPr>
          <a:lstStyle/>
          <a:p>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by automated testing in RTest</a:t>
            </a:r>
            <a:endParaRPr lang="en-US"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cxnSp>
        <p:nvCxnSpPr>
          <p:cNvPr id="19" name="Straight Arrow Connector 18"/>
          <p:cNvCxnSpPr/>
          <p:nvPr/>
        </p:nvCxnSpPr>
        <p:spPr>
          <a:xfrm flipH="1">
            <a:off x="8069102" y="1316498"/>
            <a:ext cx="1379870" cy="702853"/>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400805" y="1186212"/>
            <a:ext cx="2398525" cy="369332"/>
          </a:xfrm>
          <a:prstGeom prst="rect">
            <a:avLst/>
          </a:prstGeom>
        </p:spPr>
        <p:txBody>
          <a:bodyPr wrap="square">
            <a:spAutoFit/>
          </a:bodyPr>
          <a:lstStyle/>
          <a:p>
            <a:r>
              <a:rPr lang="de-CH" dirty="0" smtClean="0">
                <a:latin typeface="+mj-lt"/>
              </a:rPr>
              <a:t>Plot Checks</a:t>
            </a:r>
            <a:endParaRPr lang="en-US" dirty="0">
              <a:latin typeface="+mj-lt"/>
            </a:endParaRPr>
          </a:p>
        </p:txBody>
      </p:sp>
      <p:sp>
        <p:nvSpPr>
          <p:cNvPr id="23" name="Arc 22"/>
          <p:cNvSpPr/>
          <p:nvPr/>
        </p:nvSpPr>
        <p:spPr>
          <a:xfrm rot="17035398">
            <a:off x="3424119" y="2612474"/>
            <a:ext cx="2244936" cy="2447026"/>
          </a:xfrm>
          <a:prstGeom prst="arc">
            <a:avLst>
              <a:gd name="adj1" fmla="val 10791555"/>
              <a:gd name="adj2" fmla="val 367292"/>
            </a:avLst>
          </a:prstGeom>
          <a:ln w="76200">
            <a:solidFill>
              <a:schemeClr val="bg2"/>
            </a:solidFill>
          </a:ln>
          <a:effectLst>
            <a:glow rad="304800">
              <a:schemeClr val="accent3">
                <a:satMod val="175000"/>
                <a:alpha val="27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2589195" y="2630936"/>
            <a:ext cx="1030362" cy="312029"/>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8205" y="2261604"/>
            <a:ext cx="2262286" cy="369332"/>
          </a:xfrm>
          <a:prstGeom prst="rect">
            <a:avLst/>
          </a:prstGeom>
        </p:spPr>
        <p:txBody>
          <a:bodyPr wrap="none">
            <a:spAutoFit/>
          </a:bodyPr>
          <a:lstStyle/>
          <a:p>
            <a:r>
              <a:rPr lang="de-CH" dirty="0" smtClean="0">
                <a:latin typeface="+mj-lt"/>
              </a:rPr>
              <a:t>Numerical correctness</a:t>
            </a:r>
            <a:endParaRPr lang="en-US" dirty="0">
              <a:latin typeface="+mj-lt"/>
            </a:endParaRPr>
          </a:p>
        </p:txBody>
      </p:sp>
      <p:cxnSp>
        <p:nvCxnSpPr>
          <p:cNvPr id="28" name="Straight Arrow Connector 27"/>
          <p:cNvCxnSpPr/>
          <p:nvPr/>
        </p:nvCxnSpPr>
        <p:spPr>
          <a:xfrm flipV="1">
            <a:off x="2215124" y="3966471"/>
            <a:ext cx="1077503" cy="485470"/>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88600" y="4476854"/>
            <a:ext cx="2266296" cy="369332"/>
          </a:xfrm>
          <a:prstGeom prst="rect">
            <a:avLst/>
          </a:prstGeom>
        </p:spPr>
        <p:txBody>
          <a:bodyPr wrap="square">
            <a:spAutoFit/>
          </a:bodyPr>
          <a:lstStyle/>
          <a:p>
            <a:r>
              <a:rPr lang="de-CH" dirty="0" smtClean="0">
                <a:latin typeface="+mj-lt"/>
              </a:rPr>
              <a:t>Performance Testing</a:t>
            </a:r>
            <a:endParaRPr lang="en-US" dirty="0">
              <a:latin typeface="+mj-lt"/>
            </a:endParaRPr>
          </a:p>
        </p:txBody>
      </p:sp>
      <p:sp>
        <p:nvSpPr>
          <p:cNvPr id="32" name="Arc 31"/>
          <p:cNvSpPr/>
          <p:nvPr/>
        </p:nvSpPr>
        <p:spPr>
          <a:xfrm rot="8408705">
            <a:off x="5196699" y="4293832"/>
            <a:ext cx="1816984" cy="1482360"/>
          </a:xfrm>
          <a:prstGeom prst="arc">
            <a:avLst>
              <a:gd name="adj1" fmla="val 10791555"/>
              <a:gd name="adj2" fmla="val 367292"/>
            </a:avLst>
          </a:prstGeom>
          <a:ln w="76200">
            <a:solidFill>
              <a:schemeClr val="bg2"/>
            </a:solidFill>
          </a:ln>
          <a:effectLst>
            <a:glow rad="304800">
              <a:schemeClr val="accent3">
                <a:satMod val="175000"/>
                <a:alpha val="27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p:cNvCxnSpPr/>
          <p:nvPr/>
        </p:nvCxnSpPr>
        <p:spPr>
          <a:xfrm flipH="1" flipV="1">
            <a:off x="6968691" y="5337208"/>
            <a:ext cx="1385436" cy="80601"/>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87496" y="5288633"/>
            <a:ext cx="2199000" cy="369332"/>
          </a:xfrm>
          <a:prstGeom prst="rect">
            <a:avLst/>
          </a:prstGeom>
        </p:spPr>
        <p:txBody>
          <a:bodyPr wrap="none">
            <a:spAutoFit/>
          </a:bodyPr>
          <a:lstStyle/>
          <a:p>
            <a:r>
              <a:rPr lang="de-CH" dirty="0" smtClean="0">
                <a:latin typeface="+mj-lt"/>
              </a:rPr>
              <a:t>Multi User Simulation</a:t>
            </a:r>
            <a:endParaRPr lang="en-US" dirty="0">
              <a:latin typeface="+mj-lt"/>
            </a:endParaRPr>
          </a:p>
        </p:txBody>
      </p:sp>
      <p:sp>
        <p:nvSpPr>
          <p:cNvPr id="40" name="TextBox 39"/>
          <p:cNvSpPr txBox="1"/>
          <p:nvPr/>
        </p:nvSpPr>
        <p:spPr>
          <a:xfrm>
            <a:off x="0" y="6385501"/>
            <a:ext cx="8991599" cy="369332"/>
          </a:xfrm>
          <a:prstGeom prst="rect">
            <a:avLst/>
          </a:prstGeom>
          <a:noFill/>
        </p:spPr>
        <p:txBody>
          <a:bodyPr wrap="square" rtlCol="0">
            <a:spAutoFit/>
          </a:bodyPr>
          <a:lstStyle/>
          <a:p>
            <a:r>
              <a:rPr lang="en-US" dirty="0">
                <a:solidFill>
                  <a:schemeClr val="tx1">
                    <a:lumMod val="50000"/>
                    <a:lumOff val="50000"/>
                  </a:schemeClr>
                </a:solidFill>
                <a:latin typeface="+mj-lt"/>
              </a:rPr>
              <a:t>https://towardsdatascience.com/rtest-pretty-testing-of-r-packages-50f50b135650</a:t>
            </a:r>
          </a:p>
        </p:txBody>
      </p:sp>
    </p:spTree>
    <p:extLst>
      <p:ext uri="{BB962C8B-B14F-4D97-AF65-F5344CB8AC3E}">
        <p14:creationId xmlns:p14="http://schemas.microsoft.com/office/powerpoint/2010/main" val="2332074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257422" y="2943954"/>
            <a:ext cx="2398246" cy="4008762"/>
            <a:chOff x="1608445" y="3120116"/>
            <a:chExt cx="2398246" cy="4008762"/>
          </a:xfrm>
        </p:grpSpPr>
        <p:sp>
          <p:nvSpPr>
            <p:cNvPr id="5" name="Arc 4"/>
            <p:cNvSpPr/>
            <p:nvPr/>
          </p:nvSpPr>
          <p:spPr>
            <a:xfrm rot="17348514">
              <a:off x="886277" y="4201089"/>
              <a:ext cx="3649957" cy="2205621"/>
            </a:xfrm>
            <a:prstGeom prst="arc">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357626" y="2449059"/>
              <a:ext cx="978008" cy="2320122"/>
            </a:xfrm>
            <a:prstGeom prst="rect">
              <a:avLst/>
            </a:prstGeom>
          </p:spPr>
        </p:pic>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692" y="2649319"/>
            <a:ext cx="978008" cy="2320122"/>
          </a:xfrm>
          <a:prstGeom prst="rect">
            <a:avLst/>
          </a:prstGeom>
        </p:spPr>
      </p:pic>
      <p:sp>
        <p:nvSpPr>
          <p:cNvPr id="18" name="Arc 17"/>
          <p:cNvSpPr/>
          <p:nvPr/>
        </p:nvSpPr>
        <p:spPr>
          <a:xfrm>
            <a:off x="5158320" y="2196763"/>
            <a:ext cx="1419300" cy="2077761"/>
          </a:xfrm>
          <a:prstGeom prst="arc">
            <a:avLst>
              <a:gd name="adj1" fmla="val 10791555"/>
              <a:gd name="adj2" fmla="val 367292"/>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a:off x="6311950" y="1807858"/>
            <a:ext cx="513973" cy="515504"/>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189189" y="2572631"/>
            <a:ext cx="1398083" cy="2466972"/>
            <a:chOff x="9189189" y="2572631"/>
            <a:chExt cx="1398083" cy="2466972"/>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0388" t="-2413" r="-5707" b="70663"/>
            <a:stretch/>
          </p:blipFill>
          <p:spPr>
            <a:xfrm rot="20123861">
              <a:off x="9189189" y="2572631"/>
              <a:ext cx="1135429" cy="736636"/>
            </a:xfrm>
            <a:prstGeom prst="ellipse">
              <a:avLst/>
            </a:prstGeom>
          </p:spPr>
        </p:pic>
        <p:grpSp>
          <p:nvGrpSpPr>
            <p:cNvPr id="35" name="Group 34"/>
            <p:cNvGrpSpPr/>
            <p:nvPr/>
          </p:nvGrpSpPr>
          <p:grpSpPr>
            <a:xfrm>
              <a:off x="9442417" y="3399497"/>
              <a:ext cx="1144855" cy="1640106"/>
              <a:chOff x="9442417" y="3399497"/>
              <a:chExt cx="1144855" cy="1640106"/>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31362" b="40066"/>
              <a:stretch/>
            </p:blipFill>
            <p:spPr>
              <a:xfrm>
                <a:off x="9487455" y="3399497"/>
                <a:ext cx="978008" cy="662916"/>
              </a:xfrm>
              <a:prstGeom prst="rect">
                <a:avLst/>
              </a:prstGeom>
            </p:spPr>
          </p:pic>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2491" t="63228" r="78143" b="1"/>
              <a:stretch/>
            </p:blipFill>
            <p:spPr>
              <a:xfrm rot="1662895">
                <a:off x="9442417" y="4047863"/>
                <a:ext cx="238125" cy="853138"/>
              </a:xfrm>
              <a:prstGeom prst="rect">
                <a:avLst/>
              </a:prstGeom>
            </p:spPr>
          </p:pic>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71096" t="61756"/>
              <a:stretch/>
            </p:blipFill>
            <p:spPr>
              <a:xfrm rot="20252573">
                <a:off x="10304589" y="4061777"/>
                <a:ext cx="282683" cy="887317"/>
              </a:xfrm>
              <a:prstGeom prst="rect">
                <a:avLst/>
              </a:prstGeom>
            </p:spPr>
          </p:pic>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39995" t="60083" r="40039" b="-166"/>
              <a:stretch/>
            </p:blipFill>
            <p:spPr>
              <a:xfrm rot="20392200">
                <a:off x="9978055" y="4109605"/>
                <a:ext cx="195263" cy="929998"/>
              </a:xfrm>
              <a:prstGeom prst="ellipse">
                <a:avLst/>
              </a:prstGeom>
            </p:spPr>
          </p:pic>
        </p:grpSp>
      </p:grpSp>
      <p:sp>
        <p:nvSpPr>
          <p:cNvPr id="6" name="Rectangle 5"/>
          <p:cNvSpPr/>
          <p:nvPr/>
        </p:nvSpPr>
        <p:spPr>
          <a:xfrm>
            <a:off x="1457564" y="5571020"/>
            <a:ext cx="776175" cy="369332"/>
          </a:xfrm>
          <a:prstGeom prst="rect">
            <a:avLst/>
          </a:prstGeom>
        </p:spPr>
        <p:txBody>
          <a:bodyPr wrap="none">
            <a:spAutoFit/>
          </a:bodyPr>
          <a:lstStyle/>
          <a:p>
            <a:r>
              <a:rPr lang="de-CH" dirty="0" smtClean="0"/>
              <a:t>SPEED</a:t>
            </a:r>
            <a:endParaRPr lang="en-US" dirty="0"/>
          </a:p>
        </p:txBody>
      </p:sp>
      <p:sp>
        <p:nvSpPr>
          <p:cNvPr id="17" name="Rectangle 16"/>
          <p:cNvSpPr/>
          <p:nvPr/>
        </p:nvSpPr>
        <p:spPr>
          <a:xfrm>
            <a:off x="5193046" y="5571020"/>
            <a:ext cx="1419299" cy="369332"/>
          </a:xfrm>
          <a:prstGeom prst="rect">
            <a:avLst/>
          </a:prstGeom>
        </p:spPr>
        <p:txBody>
          <a:bodyPr wrap="none">
            <a:spAutoFit/>
          </a:bodyPr>
          <a:lstStyle/>
          <a:p>
            <a:r>
              <a:rPr lang="de-CH" dirty="0" smtClean="0"/>
              <a:t>ROBUSTNESS</a:t>
            </a:r>
            <a:endParaRPr lang="en-US" dirty="0"/>
          </a:p>
        </p:txBody>
      </p:sp>
      <p:sp>
        <p:nvSpPr>
          <p:cNvPr id="34" name="Rectangle 33"/>
          <p:cNvSpPr/>
          <p:nvPr/>
        </p:nvSpPr>
        <p:spPr>
          <a:xfrm>
            <a:off x="9130361" y="5587689"/>
            <a:ext cx="1692195" cy="369332"/>
          </a:xfrm>
          <a:prstGeom prst="rect">
            <a:avLst/>
          </a:prstGeom>
        </p:spPr>
        <p:txBody>
          <a:bodyPr wrap="none">
            <a:spAutoFit/>
          </a:bodyPr>
          <a:lstStyle/>
          <a:p>
            <a:r>
              <a:rPr lang="de-CH" dirty="0" smtClean="0"/>
              <a:t>CONSTRUCTION</a:t>
            </a:r>
            <a:endParaRPr lang="en-US" dirty="0"/>
          </a:p>
        </p:txBody>
      </p:sp>
      <p:cxnSp>
        <p:nvCxnSpPr>
          <p:cNvPr id="37" name="Straight Arrow Connector 36"/>
          <p:cNvCxnSpPr/>
          <p:nvPr/>
        </p:nvCxnSpPr>
        <p:spPr>
          <a:xfrm flipH="1">
            <a:off x="6460312" y="2463364"/>
            <a:ext cx="435904" cy="102570"/>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SPACE SHIP REQUIREMENTS</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2" name="Oval 1"/>
          <p:cNvSpPr/>
          <p:nvPr/>
        </p:nvSpPr>
        <p:spPr>
          <a:xfrm>
            <a:off x="866553" y="5272023"/>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923597" y="5269402"/>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72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336"/>
          <a:stretch/>
        </p:blipFill>
        <p:spPr>
          <a:xfrm>
            <a:off x="142701" y="1511299"/>
            <a:ext cx="5084454" cy="4749757"/>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75" y="1708577"/>
            <a:ext cx="5655425" cy="4241569"/>
          </a:xfrm>
          <a:prstGeom prst="rect">
            <a:avLst/>
          </a:prstGeom>
        </p:spPr>
      </p:pic>
      <p:sp>
        <p:nvSpPr>
          <p:cNvPr id="27" name="Title 1"/>
          <p:cNvSpPr txBox="1">
            <a:spLocks/>
          </p:cNvSpPr>
          <p:nvPr/>
        </p:nvSpPr>
        <p:spPr>
          <a:xfrm>
            <a:off x="5317435" y="3032506"/>
            <a:ext cx="1222514" cy="1593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CH" dirty="0" smtClean="0"/>
              <a:t>VS</a:t>
            </a:r>
            <a:endParaRPr lang="en-US" dirty="0"/>
          </a:p>
        </p:txBody>
      </p:sp>
      <p:sp>
        <p:nvSpPr>
          <p:cNvPr id="18" name="Rectangle 17"/>
          <p:cNvSpPr/>
          <p:nvPr/>
        </p:nvSpPr>
        <p:spPr>
          <a:xfrm>
            <a:off x="0" y="6369024"/>
            <a:ext cx="10565296" cy="369332"/>
          </a:xfrm>
          <a:prstGeom prst="rect">
            <a:avLst/>
          </a:prstGeom>
        </p:spPr>
        <p:txBody>
          <a:bodyPr wrap="square">
            <a:spAutoFit/>
          </a:bodyPr>
          <a:lstStyle/>
          <a:p>
            <a:r>
              <a:rPr lang="en-US" dirty="0">
                <a:solidFill>
                  <a:schemeClr val="tx1">
                    <a:lumMod val="50000"/>
                    <a:lumOff val="50000"/>
                  </a:schemeClr>
                </a:solidFill>
                <a:latin typeface="+mj-lt"/>
              </a:rPr>
              <a:t>https://towardsdatascience.com/a-shiny-web-app-from-lego-truck-trailer-c977015bc6a9</a:t>
            </a:r>
          </a:p>
        </p:txBody>
      </p:sp>
      <p:sp>
        <p:nvSpPr>
          <p:cNvPr id="29"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CONSTRUCTION</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581278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endParaRPr lang="de-CH" dirty="0" smtClean="0">
              <a:latin typeface="+mj-lt"/>
            </a:endParaRPr>
          </a:p>
          <a:p>
            <a:pPr marL="0" indent="0">
              <a:buNone/>
            </a:pPr>
            <a:r>
              <a:rPr lang="de-CH" dirty="0" smtClean="0">
                <a:latin typeface="+mj-lt"/>
              </a:rPr>
              <a:t>+ Standardization</a:t>
            </a:r>
          </a:p>
          <a:p>
            <a:pPr marL="0" indent="0">
              <a:buNone/>
            </a:pPr>
            <a:endParaRPr lang="de-CH" dirty="0" smtClean="0">
              <a:latin typeface="+mj-lt"/>
            </a:endParaRPr>
          </a:p>
          <a:p>
            <a:pPr marL="0" indent="0">
              <a:buNone/>
            </a:pPr>
            <a:r>
              <a:rPr lang="de-CH" dirty="0" smtClean="0">
                <a:latin typeface="+mj-lt"/>
              </a:rPr>
              <a:t>+ Modularization</a:t>
            </a:r>
          </a:p>
          <a:p>
            <a:pPr marL="0" indent="0">
              <a:buNone/>
            </a:pPr>
            <a:endParaRPr lang="de-CH" dirty="0">
              <a:latin typeface="+mj-lt"/>
            </a:endParaRPr>
          </a:p>
          <a:p>
            <a:pPr marL="0" indent="0">
              <a:buNone/>
            </a:pPr>
            <a:endParaRPr lang="de-CH" dirty="0" smtClean="0">
              <a:latin typeface="+mj-lt"/>
            </a:endParaRPr>
          </a:p>
          <a:p>
            <a:pPr marL="0" indent="0">
              <a:buNone/>
            </a:pPr>
            <a:r>
              <a:rPr lang="de-CH" dirty="0" smtClean="0">
                <a:latin typeface="+mj-lt"/>
              </a:rPr>
              <a:t>- Specialization</a:t>
            </a:r>
            <a:endParaRPr lang="en-US"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975" y="1708577"/>
            <a:ext cx="5655425" cy="4241569"/>
          </a:xfrm>
          <a:prstGeom prst="rect">
            <a:avLst/>
          </a:prstGeom>
        </p:spPr>
      </p:pic>
      <p:sp>
        <p:nvSpPr>
          <p:cNvPr id="6" name="Rectangle 5"/>
          <p:cNvSpPr/>
          <p:nvPr/>
        </p:nvSpPr>
        <p:spPr>
          <a:xfrm>
            <a:off x="762000" y="1237967"/>
            <a:ext cx="5967927" cy="461665"/>
          </a:xfrm>
          <a:prstGeom prst="rect">
            <a:avLst/>
          </a:prstGeom>
        </p:spPr>
        <p:txBody>
          <a:bodyPr wrap="square">
            <a:spAutoFit/>
          </a:bodyPr>
          <a:lstStyle/>
          <a:p>
            <a:r>
              <a:rPr lang="de-CH"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rPr>
              <a:t> </a:t>
            </a:r>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is LEGO like</a:t>
            </a:r>
            <a:endParaRPr lang="en-US"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7" name="Rectangle 6"/>
          <p:cNvSpPr/>
          <p:nvPr/>
        </p:nvSpPr>
        <p:spPr>
          <a:xfrm>
            <a:off x="0" y="6369024"/>
            <a:ext cx="10565296" cy="369332"/>
          </a:xfrm>
          <a:prstGeom prst="rect">
            <a:avLst/>
          </a:prstGeom>
        </p:spPr>
        <p:txBody>
          <a:bodyPr wrap="square">
            <a:spAutoFit/>
          </a:bodyPr>
          <a:lstStyle/>
          <a:p>
            <a:r>
              <a:rPr lang="en-US" dirty="0">
                <a:solidFill>
                  <a:schemeClr val="tx1">
                    <a:lumMod val="50000"/>
                    <a:lumOff val="50000"/>
                  </a:schemeClr>
                </a:solidFill>
                <a:latin typeface="+mj-lt"/>
              </a:rPr>
              <a:t>https://towardsdatascience.com/a-shiny-web-app-from-lego-truck-trailer-c977015bc6a9</a:t>
            </a:r>
          </a:p>
        </p:txBody>
      </p:sp>
      <p:sp>
        <p:nvSpPr>
          <p:cNvPr id="9"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CONSTRUCTION</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4177854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 Same Side Corner Rectangle 62"/>
          <p:cNvSpPr/>
          <p:nvPr/>
        </p:nvSpPr>
        <p:spPr>
          <a:xfrm>
            <a:off x="1390649" y="5396991"/>
            <a:ext cx="363272" cy="198408"/>
          </a:xfrm>
          <a:prstGeom prst="round2Same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p:cNvSpPr/>
          <p:nvPr/>
        </p:nvSpPr>
        <p:spPr>
          <a:xfrm>
            <a:off x="1820938" y="5396991"/>
            <a:ext cx="363272" cy="198408"/>
          </a:xfrm>
          <a:prstGeom prst="round2Same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200150" y="5595399"/>
            <a:ext cx="1261613" cy="540669"/>
          </a:xfrm>
          <a:prstGeom prst="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Summary table</a:t>
            </a:r>
            <a:endParaRPr lang="en-US" dirty="0">
              <a:solidFill>
                <a:schemeClr val="bg1"/>
              </a:solidFill>
            </a:endParaRPr>
          </a:p>
        </p:txBody>
      </p:sp>
      <p:sp>
        <p:nvSpPr>
          <p:cNvPr id="41" name="Round Same Side Corner Rectangle 40"/>
          <p:cNvSpPr/>
          <p:nvPr/>
        </p:nvSpPr>
        <p:spPr>
          <a:xfrm>
            <a:off x="1390649" y="4775898"/>
            <a:ext cx="363272" cy="198408"/>
          </a:xfrm>
          <a:prstGeom prst="round2Same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 Same Side Corner Rectangle 50"/>
          <p:cNvSpPr/>
          <p:nvPr/>
        </p:nvSpPr>
        <p:spPr>
          <a:xfrm>
            <a:off x="1820938" y="4775898"/>
            <a:ext cx="363272" cy="198408"/>
          </a:xfrm>
          <a:prstGeom prst="round2Same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Same Side Corner Rectangle 39"/>
          <p:cNvSpPr/>
          <p:nvPr/>
        </p:nvSpPr>
        <p:spPr>
          <a:xfrm>
            <a:off x="1830956" y="3826964"/>
            <a:ext cx="363272" cy="198408"/>
          </a:xfrm>
          <a:prstGeom prst="round2SameRect">
            <a:avLst/>
          </a:prstGeom>
          <a:solidFill>
            <a:schemeClr val="tx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1200150" y="3826964"/>
            <a:ext cx="1261613" cy="1059196"/>
            <a:chOff x="6079466" y="5626908"/>
            <a:chExt cx="702925" cy="1059196"/>
          </a:xfrm>
          <a:solidFill>
            <a:schemeClr val="tx2">
              <a:lumMod val="75000"/>
            </a:schemeClr>
          </a:solidFill>
        </p:grpSpPr>
        <p:sp>
          <p:nvSpPr>
            <p:cNvPr id="57" name="Round Same Side Corner Rectangle 56"/>
            <p:cNvSpPr/>
            <p:nvPr/>
          </p:nvSpPr>
          <p:spPr>
            <a:xfrm>
              <a:off x="6200513" y="5626908"/>
              <a:ext cx="182931" cy="198408"/>
            </a:xfrm>
            <a:prstGeom prst="round2SameRect">
              <a:avLst/>
            </a:prstGeom>
            <a:grp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079466" y="5825316"/>
              <a:ext cx="702925" cy="860788"/>
            </a:xfrm>
            <a:prstGeom prst="rect">
              <a:avLst/>
            </a:prstGeom>
            <a:grp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MC Interface</a:t>
              </a:r>
              <a:endParaRPr lang="en-US" dirty="0">
                <a:solidFill>
                  <a:schemeClr val="bg1"/>
                </a:solidFill>
              </a:endParaRPr>
            </a:p>
          </p:txBody>
        </p:sp>
      </p:grpSp>
      <p:grpSp>
        <p:nvGrpSpPr>
          <p:cNvPr id="42" name="Group 41"/>
          <p:cNvGrpSpPr/>
          <p:nvPr/>
        </p:nvGrpSpPr>
        <p:grpSpPr>
          <a:xfrm>
            <a:off x="1200150" y="2881874"/>
            <a:ext cx="1261613" cy="1069116"/>
            <a:chOff x="6079466" y="5616988"/>
            <a:chExt cx="1261613" cy="1069116"/>
          </a:xfrm>
        </p:grpSpPr>
        <p:sp>
          <p:nvSpPr>
            <p:cNvPr id="43" name="Round Same Side Corner Rectangle 42"/>
            <p:cNvSpPr/>
            <p:nvPr/>
          </p:nvSpPr>
          <p:spPr>
            <a:xfrm>
              <a:off x="6269965" y="5626908"/>
              <a:ext cx="389696" cy="198408"/>
            </a:xfrm>
            <a:prstGeom prst="round2Same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 Same Side Corner Rectangle 43"/>
            <p:cNvSpPr/>
            <p:nvPr/>
          </p:nvSpPr>
          <p:spPr>
            <a:xfrm>
              <a:off x="6754833" y="5616988"/>
              <a:ext cx="389696" cy="218249"/>
            </a:xfrm>
            <a:prstGeom prst="round2Same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079466" y="5825316"/>
              <a:ext cx="1261613" cy="860788"/>
            </a:xfrm>
            <a:prstGeom prst="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MC</a:t>
              </a:r>
              <a:endParaRPr lang="en-US" dirty="0">
                <a:solidFill>
                  <a:schemeClr val="bg1"/>
                </a:solidFill>
              </a:endParaRPr>
            </a:p>
          </p:txBody>
        </p:sp>
      </p:grpSp>
      <p:grpSp>
        <p:nvGrpSpPr>
          <p:cNvPr id="46" name="Group 45"/>
          <p:cNvGrpSpPr/>
          <p:nvPr/>
        </p:nvGrpSpPr>
        <p:grpSpPr>
          <a:xfrm>
            <a:off x="2546987" y="2913073"/>
            <a:ext cx="1261613" cy="1047838"/>
            <a:chOff x="7374256" y="5616988"/>
            <a:chExt cx="1261613" cy="1047838"/>
          </a:xfrm>
        </p:grpSpPr>
        <p:sp>
          <p:nvSpPr>
            <p:cNvPr id="47" name="Round Same Side Corner Rectangle 46"/>
            <p:cNvSpPr/>
            <p:nvPr/>
          </p:nvSpPr>
          <p:spPr>
            <a:xfrm>
              <a:off x="7520195" y="5626908"/>
              <a:ext cx="389696" cy="198408"/>
            </a:xfrm>
            <a:prstGeom prst="round2SameRect">
              <a:avLst/>
            </a:prstGeom>
            <a:solidFill>
              <a:schemeClr val="accent6">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 Same Side Corner Rectangle 47"/>
            <p:cNvSpPr/>
            <p:nvPr/>
          </p:nvSpPr>
          <p:spPr>
            <a:xfrm>
              <a:off x="8005063" y="5616988"/>
              <a:ext cx="389696" cy="218249"/>
            </a:xfrm>
            <a:prstGeom prst="round2SameRect">
              <a:avLst/>
            </a:prstGeom>
            <a:solidFill>
              <a:schemeClr val="accent6">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374256" y="5804038"/>
              <a:ext cx="1261613" cy="860788"/>
            </a:xfrm>
            <a:prstGeom prst="rect">
              <a:avLst/>
            </a:prstGeom>
            <a:solidFill>
              <a:schemeClr val="accent6">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DSTAT</a:t>
              </a:r>
              <a:endParaRPr lang="en-US" dirty="0">
                <a:solidFill>
                  <a:schemeClr val="bg1"/>
                </a:solidFill>
              </a:endParaRPr>
            </a:p>
          </p:txBody>
        </p:sp>
      </p:grpSp>
      <p:pic>
        <p:nvPicPr>
          <p:cNvPr id="26" name="Picture 25"/>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00536" y="1738382"/>
            <a:ext cx="5655425" cy="4241569"/>
          </a:xfrm>
          <a:prstGeom prst="rect">
            <a:avLst/>
          </a:prstGeom>
        </p:spPr>
      </p:pic>
      <p:pic>
        <p:nvPicPr>
          <p:cNvPr id="27" name="Picture 26"/>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t="52236" b="38161"/>
          <a:stretch/>
        </p:blipFill>
        <p:spPr>
          <a:xfrm>
            <a:off x="5825528" y="3956878"/>
            <a:ext cx="5655425" cy="407324"/>
          </a:xfrm>
          <a:prstGeom prst="rect">
            <a:avLst/>
          </a:prstGeom>
        </p:spPr>
      </p:pic>
      <p:pic>
        <p:nvPicPr>
          <p:cNvPr id="28" name="Picture 27"/>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67158" b="54036"/>
          <a:stretch/>
        </p:blipFill>
        <p:spPr>
          <a:xfrm>
            <a:off x="5817736" y="1738382"/>
            <a:ext cx="1857334" cy="1949591"/>
          </a:xfrm>
          <a:prstGeom prst="rect">
            <a:avLst/>
          </a:prstGeom>
        </p:spPr>
      </p:pic>
      <p:pic>
        <p:nvPicPr>
          <p:cNvPr id="29" name="Picture 2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9964035" y="1207107"/>
            <a:ext cx="1610048" cy="1531009"/>
          </a:xfrm>
          <a:prstGeom prst="rect">
            <a:avLst/>
          </a:prstGeom>
        </p:spPr>
      </p:pic>
      <p:sp>
        <p:nvSpPr>
          <p:cNvPr id="30" name="Round Same Side Corner Rectangle 29"/>
          <p:cNvSpPr/>
          <p:nvPr/>
        </p:nvSpPr>
        <p:spPr>
          <a:xfrm>
            <a:off x="1394545"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Round Same Side Corner Rectangle 30"/>
          <p:cNvSpPr/>
          <p:nvPr/>
        </p:nvSpPr>
        <p:spPr>
          <a:xfrm>
            <a:off x="2364281"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ound Same Side Corner Rectangle 31"/>
          <p:cNvSpPr/>
          <p:nvPr/>
        </p:nvSpPr>
        <p:spPr>
          <a:xfrm>
            <a:off x="1879413"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ound Same Side Corner Rectangle 32"/>
          <p:cNvSpPr/>
          <p:nvPr/>
        </p:nvSpPr>
        <p:spPr>
          <a:xfrm>
            <a:off x="2849149"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 Same Side Corner Rectangle 33"/>
          <p:cNvSpPr/>
          <p:nvPr/>
        </p:nvSpPr>
        <p:spPr>
          <a:xfrm>
            <a:off x="3818885"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ound Same Side Corner Rectangle 34"/>
          <p:cNvSpPr/>
          <p:nvPr/>
        </p:nvSpPr>
        <p:spPr>
          <a:xfrm>
            <a:off x="3334017"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ound Same Side Corner Rectangle 35"/>
          <p:cNvSpPr/>
          <p:nvPr/>
        </p:nvSpPr>
        <p:spPr>
          <a:xfrm>
            <a:off x="4303753"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ound Same Side Corner Rectangle 36"/>
          <p:cNvSpPr/>
          <p:nvPr/>
        </p:nvSpPr>
        <p:spPr>
          <a:xfrm>
            <a:off x="5273490"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 Same Side Corner Rectangle 37"/>
          <p:cNvSpPr/>
          <p:nvPr/>
        </p:nvSpPr>
        <p:spPr>
          <a:xfrm>
            <a:off x="4788621"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Rectangle 38"/>
          <p:cNvSpPr/>
          <p:nvPr/>
        </p:nvSpPr>
        <p:spPr>
          <a:xfrm>
            <a:off x="1204046" y="2174873"/>
            <a:ext cx="4649638" cy="860788"/>
          </a:xfrm>
          <a:prstGeom prst="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Core package</a:t>
            </a:r>
            <a:endParaRPr lang="en-US" dirty="0">
              <a:solidFill>
                <a:schemeClr val="bg1"/>
              </a:solidFill>
            </a:endParaRPr>
          </a:p>
        </p:txBody>
      </p:sp>
      <p:sp>
        <p:nvSpPr>
          <p:cNvPr id="60"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CONSTRUCTION</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50" name="Rectangle 49"/>
          <p:cNvSpPr/>
          <p:nvPr/>
        </p:nvSpPr>
        <p:spPr>
          <a:xfrm>
            <a:off x="1200150" y="4974306"/>
            <a:ext cx="1261613" cy="540669"/>
          </a:xfrm>
          <a:prstGeom prst="rect">
            <a:avLst/>
          </a:prstGeom>
          <a:solidFill>
            <a:schemeClr val="tx2">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Regression</a:t>
            </a:r>
          </a:p>
          <a:p>
            <a:pPr algn="ctr"/>
            <a:r>
              <a:rPr lang="de-CH" dirty="0" smtClean="0">
                <a:solidFill>
                  <a:schemeClr val="bg1"/>
                </a:solidFill>
              </a:rPr>
              <a:t>Plot</a:t>
            </a:r>
            <a:endParaRPr lang="en-US" dirty="0">
              <a:solidFill>
                <a:schemeClr val="bg1"/>
              </a:solidFill>
            </a:endParaRPr>
          </a:p>
        </p:txBody>
      </p:sp>
      <p:sp>
        <p:nvSpPr>
          <p:cNvPr id="52" name="Rectangle 51"/>
          <p:cNvSpPr/>
          <p:nvPr/>
        </p:nvSpPr>
        <p:spPr>
          <a:xfrm>
            <a:off x="0" y="6369024"/>
            <a:ext cx="10565296" cy="369332"/>
          </a:xfrm>
          <a:prstGeom prst="rect">
            <a:avLst/>
          </a:prstGeom>
        </p:spPr>
        <p:txBody>
          <a:bodyPr wrap="square">
            <a:spAutoFit/>
          </a:bodyPr>
          <a:lstStyle/>
          <a:p>
            <a:r>
              <a:rPr lang="en-US" dirty="0">
                <a:solidFill>
                  <a:schemeClr val="tx1">
                    <a:lumMod val="50000"/>
                    <a:lumOff val="50000"/>
                  </a:schemeClr>
                </a:solidFill>
                <a:latin typeface="+mj-lt"/>
              </a:rPr>
              <a:t>https://towardsdatascience.com/a-shiny-web-app-from-lego-truck-trailer-c977015bc6a9</a:t>
            </a:r>
          </a:p>
        </p:txBody>
      </p:sp>
      <p:sp>
        <p:nvSpPr>
          <p:cNvPr id="53" name="Rectangle 52"/>
          <p:cNvSpPr/>
          <p:nvPr/>
        </p:nvSpPr>
        <p:spPr>
          <a:xfrm>
            <a:off x="762000" y="1237967"/>
            <a:ext cx="5967927" cy="461665"/>
          </a:xfrm>
          <a:prstGeom prst="rect">
            <a:avLst/>
          </a:prstGeom>
        </p:spPr>
        <p:txBody>
          <a:bodyPr wrap="square">
            <a:spAutoFit/>
          </a:bodyPr>
          <a:lstStyle/>
          <a:p>
            <a:r>
              <a:rPr lang="de-CH"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rPr>
              <a:t> </a:t>
            </a:r>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is LEGO like</a:t>
            </a:r>
            <a:endParaRPr lang="en-US"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cxnSp>
        <p:nvCxnSpPr>
          <p:cNvPr id="3" name="Straight Connector 2"/>
          <p:cNvCxnSpPr/>
          <p:nvPr/>
        </p:nvCxnSpPr>
        <p:spPr>
          <a:xfrm>
            <a:off x="895350" y="1857375"/>
            <a:ext cx="0" cy="21035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6200000">
            <a:off x="-451469" y="2724477"/>
            <a:ext cx="2103536" cy="369332"/>
          </a:xfrm>
          <a:prstGeom prst="rect">
            <a:avLst/>
          </a:prstGeom>
          <a:noFill/>
        </p:spPr>
        <p:txBody>
          <a:bodyPr wrap="square" rtlCol="0">
            <a:spAutoFit/>
          </a:bodyPr>
          <a:lstStyle/>
          <a:p>
            <a:pPr algn="ctr"/>
            <a:r>
              <a:rPr lang="de-CH" dirty="0" smtClean="0">
                <a:solidFill>
                  <a:schemeClr val="bg1">
                    <a:lumMod val="65000"/>
                  </a:schemeClr>
                </a:solidFill>
              </a:rPr>
              <a:t>package</a:t>
            </a:r>
            <a:endParaRPr lang="en-US" dirty="0">
              <a:solidFill>
                <a:schemeClr val="bg1">
                  <a:lumMod val="65000"/>
                </a:schemeClr>
              </a:solidFill>
            </a:endParaRPr>
          </a:p>
        </p:txBody>
      </p:sp>
      <p:cxnSp>
        <p:nvCxnSpPr>
          <p:cNvPr id="54" name="Straight Connector 53"/>
          <p:cNvCxnSpPr/>
          <p:nvPr/>
        </p:nvCxnSpPr>
        <p:spPr>
          <a:xfrm>
            <a:off x="899074" y="4025673"/>
            <a:ext cx="5587" cy="9486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rot="16200000">
            <a:off x="120395" y="4315324"/>
            <a:ext cx="948633" cy="369332"/>
          </a:xfrm>
          <a:prstGeom prst="rect">
            <a:avLst/>
          </a:prstGeom>
          <a:noFill/>
        </p:spPr>
        <p:txBody>
          <a:bodyPr wrap="square" rtlCol="0">
            <a:spAutoFit/>
          </a:bodyPr>
          <a:lstStyle/>
          <a:p>
            <a:pPr algn="ctr"/>
            <a:r>
              <a:rPr lang="de-CH" dirty="0" smtClean="0">
                <a:solidFill>
                  <a:schemeClr val="bg1">
                    <a:lumMod val="65000"/>
                  </a:schemeClr>
                </a:solidFill>
              </a:rPr>
              <a:t> class</a:t>
            </a:r>
            <a:endParaRPr lang="en-US" b="1" dirty="0">
              <a:solidFill>
                <a:schemeClr val="bg1">
                  <a:lumMod val="65000"/>
                </a:schemeClr>
              </a:solidFill>
            </a:endParaRPr>
          </a:p>
        </p:txBody>
      </p:sp>
      <p:cxnSp>
        <p:nvCxnSpPr>
          <p:cNvPr id="58" name="Straight Connector 57"/>
          <p:cNvCxnSpPr/>
          <p:nvPr/>
        </p:nvCxnSpPr>
        <p:spPr>
          <a:xfrm>
            <a:off x="909934" y="5048501"/>
            <a:ext cx="5587" cy="9486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16200000">
            <a:off x="146116" y="5381151"/>
            <a:ext cx="948633" cy="369332"/>
          </a:xfrm>
          <a:prstGeom prst="rect">
            <a:avLst/>
          </a:prstGeom>
          <a:noFill/>
        </p:spPr>
        <p:txBody>
          <a:bodyPr wrap="square" rtlCol="0">
            <a:spAutoFit/>
          </a:bodyPr>
          <a:lstStyle/>
          <a:p>
            <a:pPr algn="ctr"/>
            <a:r>
              <a:rPr lang="de-CH" dirty="0" smtClean="0">
                <a:solidFill>
                  <a:schemeClr val="bg1">
                    <a:lumMod val="65000"/>
                  </a:schemeClr>
                </a:solidFill>
              </a:rPr>
              <a:t>method</a:t>
            </a:r>
            <a:endParaRPr lang="en-US" dirty="0">
              <a:solidFill>
                <a:schemeClr val="bg1">
                  <a:lumMod val="65000"/>
                </a:schemeClr>
              </a:solidFill>
            </a:endParaRPr>
          </a:p>
        </p:txBody>
      </p:sp>
      <p:sp>
        <p:nvSpPr>
          <p:cNvPr id="62" name="TextBox 61"/>
          <p:cNvSpPr txBox="1"/>
          <p:nvPr/>
        </p:nvSpPr>
        <p:spPr>
          <a:xfrm>
            <a:off x="389331" y="3893438"/>
            <a:ext cx="442050" cy="369332"/>
          </a:xfrm>
          <a:prstGeom prst="rect">
            <a:avLst/>
          </a:prstGeom>
          <a:noFill/>
        </p:spPr>
        <p:txBody>
          <a:bodyPr wrap="square" rtlCol="0">
            <a:spAutoFit/>
          </a:bodyPr>
          <a:lstStyle/>
          <a:p>
            <a:pPr algn="ctr"/>
            <a:r>
              <a:rPr lang="de-CH" dirty="0" smtClean="0">
                <a:solidFill>
                  <a:schemeClr val="bg1">
                    <a:lumMod val="65000"/>
                  </a:schemeClr>
                </a:solidFill>
              </a:rPr>
              <a:t>S4</a:t>
            </a:r>
            <a:endParaRPr lang="en-US" b="1" dirty="0">
              <a:solidFill>
                <a:schemeClr val="bg1">
                  <a:lumMod val="65000"/>
                </a:schemeClr>
              </a:solidFill>
            </a:endParaRPr>
          </a:p>
        </p:txBody>
      </p:sp>
    </p:spTree>
    <p:extLst>
      <p:ext uri="{BB962C8B-B14F-4D97-AF65-F5344CB8AC3E}">
        <p14:creationId xmlns:p14="http://schemas.microsoft.com/office/powerpoint/2010/main" val="3434430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91901" y="129034"/>
            <a:ext cx="10515600" cy="1325563"/>
          </a:xfrm>
        </p:spPr>
        <p:txBody>
          <a:body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bio</a:t>
            </a:r>
            <a:r>
              <a:rPr lang="de-CH" dirty="0" smtClean="0">
                <a:solidFill>
                  <a:schemeClr val="bg2">
                    <a:lumMod val="75000"/>
                  </a:schemeClr>
                </a:solidFill>
                <a:latin typeface="Microsoft JhengHei Light" panose="020B0304030504040204" pitchFamily="34" charset="-120"/>
                <a:ea typeface="Microsoft JhengHei Light" panose="020B0304030504040204" pitchFamily="34" charset="-120"/>
              </a:rPr>
              <a:t>stastical</a:t>
            </a:r>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W</a:t>
            </a:r>
            <a:r>
              <a:rPr lang="de-CH" dirty="0" smtClean="0">
                <a:solidFill>
                  <a:schemeClr val="bg2">
                    <a:lumMod val="75000"/>
                  </a:schemeClr>
                </a:solidFill>
                <a:latin typeface="Microsoft JhengHei Light" panose="020B0304030504040204" pitchFamily="34" charset="-120"/>
                <a:ea typeface="Microsoft JhengHei Light" panose="020B0304030504040204" pitchFamily="34" charset="-120"/>
              </a:rPr>
              <a:t>eb</a:t>
            </a:r>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A</a:t>
            </a:r>
            <a:r>
              <a:rPr lang="de-CH" dirty="0" smtClean="0">
                <a:solidFill>
                  <a:schemeClr val="bg2">
                    <a:lumMod val="75000"/>
                  </a:schemeClr>
                </a:solidFill>
                <a:latin typeface="Microsoft JhengHei Light" panose="020B0304030504040204" pitchFamily="34" charset="-120"/>
                <a:ea typeface="Microsoft JhengHei Light" panose="020B0304030504040204" pitchFamily="34" charset="-120"/>
              </a:rPr>
              <a:t>pplications</a:t>
            </a:r>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RP</a:t>
            </a:r>
            <a:r>
              <a:rPr lang="de-CH" dirty="0" smtClean="0">
                <a:solidFill>
                  <a:schemeClr val="bg2">
                    <a:lumMod val="75000"/>
                  </a:schemeClr>
                </a:solidFill>
                <a:latin typeface="Microsoft JhengHei Light" panose="020B0304030504040204" pitchFamily="34" charset="-120"/>
                <a:ea typeface="Microsoft JhengHei Light" panose="020B0304030504040204" pitchFamily="34" charset="-120"/>
              </a:rPr>
              <a:t>rocedures</a:t>
            </a:r>
            <a:endParaRPr lang="en-US" dirty="0">
              <a:solidFill>
                <a:schemeClr val="bg2">
                  <a:lumMod val="75000"/>
                </a:schemeClr>
              </a:solidFill>
              <a:latin typeface="Microsoft JhengHei Light" panose="020B0304030504040204" pitchFamily="34" charset="-120"/>
              <a:ea typeface="Microsoft JhengHei Light" panose="020B0304030504040204" pitchFamily="34" charset="-12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308" b="48127"/>
          <a:stretch/>
        </p:blipFill>
        <p:spPr>
          <a:xfrm>
            <a:off x="-789129" y="3780971"/>
            <a:ext cx="12981129" cy="3077029"/>
          </a:xfrm>
          <a:prstGeom prst="rect">
            <a:avLst/>
          </a:prstGeom>
        </p:spPr>
      </p:pic>
      <p:sp>
        <p:nvSpPr>
          <p:cNvPr id="6" name="Rectangle 5"/>
          <p:cNvSpPr/>
          <p:nvPr/>
        </p:nvSpPr>
        <p:spPr>
          <a:xfrm>
            <a:off x="791901" y="1112093"/>
            <a:ext cx="5797742" cy="461665"/>
          </a:xfrm>
          <a:prstGeom prst="rect">
            <a:avLst/>
          </a:prstGeom>
        </p:spPr>
        <p:txBody>
          <a:bodyPr wrap="square">
            <a:spAutoFit/>
          </a:bodyPr>
          <a:lstStyle/>
          <a:p>
            <a:r>
              <a:rPr lang="de-CH" sz="2400" dirty="0">
                <a:solidFill>
                  <a:schemeClr val="bg1">
                    <a:lumMod val="65000"/>
                  </a:schemeClr>
                </a:solidFill>
                <a:latin typeface="Microsoft JhengHei Light" panose="020B0304030504040204" pitchFamily="34" charset="-120"/>
                <a:ea typeface="Microsoft JhengHei Light" panose="020B0304030504040204" pitchFamily="34" charset="-120"/>
              </a:rPr>
              <a:t>i</a:t>
            </a:r>
            <a:r>
              <a:rPr lang="de-CH" sz="2400" dirty="0" smtClean="0">
                <a:solidFill>
                  <a:schemeClr val="bg1">
                    <a:lumMod val="65000"/>
                  </a:schemeClr>
                </a:solidFill>
                <a:latin typeface="Microsoft JhengHei Light" panose="020B0304030504040204" pitchFamily="34" charset="-120"/>
                <a:ea typeface="Microsoft JhengHei Light" panose="020B0304030504040204" pitchFamily="34" charset="-120"/>
              </a:rPr>
              <a:t>nside the Roche Diagnostics Galaxy</a:t>
            </a:r>
            <a:endParaRPr lang="en-US" sz="2400" dirty="0">
              <a:solidFill>
                <a:schemeClr val="bg1">
                  <a:lumMod val="65000"/>
                </a:schemeClr>
              </a:solidFill>
              <a:latin typeface="Microsoft JhengHei Light" panose="020B0304030504040204" pitchFamily="34" charset="-120"/>
              <a:ea typeface="Microsoft JhengHei Light" panose="020B0304030504040204" pitchFamily="34" charset="-120"/>
            </a:endParaRPr>
          </a:p>
        </p:txBody>
      </p:sp>
      <p:sp>
        <p:nvSpPr>
          <p:cNvPr id="7" name="TextBox 6"/>
          <p:cNvSpPr txBox="1"/>
          <p:nvPr/>
        </p:nvSpPr>
        <p:spPr>
          <a:xfrm>
            <a:off x="791901" y="3178629"/>
            <a:ext cx="11219124" cy="369332"/>
          </a:xfrm>
          <a:prstGeom prst="rect">
            <a:avLst/>
          </a:prstGeom>
          <a:noFill/>
        </p:spPr>
        <p:txBody>
          <a:bodyPr wrap="square" rtlCol="0">
            <a:spAutoFit/>
          </a:bodyPr>
          <a:lstStyle/>
          <a:p>
            <a:pPr algn="r"/>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Sebastian Wolf – July 17th 2019</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2710570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00536" y="1738382"/>
            <a:ext cx="5655425" cy="4241569"/>
          </a:xfrm>
          <a:prstGeom prst="rect">
            <a:avLst/>
          </a:prstGeom>
        </p:spPr>
      </p:pic>
      <p:pic>
        <p:nvPicPr>
          <p:cNvPr id="5" name="Picture 4"/>
          <p:cNvPicPr>
            <a:picLocks noChangeAspect="1"/>
          </p:cNvPicPr>
          <p:nvPr/>
        </p:nvPicPr>
        <p:blipFill>
          <a:blip r:embed="rId4"/>
          <a:stretch>
            <a:fillRect/>
          </a:stretch>
        </p:blipFill>
        <p:spPr>
          <a:xfrm>
            <a:off x="5489382" y="3793944"/>
            <a:ext cx="1879570" cy="2438538"/>
          </a:xfrm>
          <a:prstGeom prst="rect">
            <a:avLst/>
          </a:prstGeom>
        </p:spPr>
      </p:pic>
      <p:pic>
        <p:nvPicPr>
          <p:cNvPr id="3" name="Picture 2"/>
          <p:cNvPicPr>
            <a:picLocks noChangeAspect="1"/>
          </p:cNvPicPr>
          <p:nvPr/>
        </p:nvPicPr>
        <p:blipFill rotWithShape="1">
          <a:blip r:embed="rId5"/>
          <a:srcRect l="47785"/>
          <a:stretch/>
        </p:blipFill>
        <p:spPr>
          <a:xfrm>
            <a:off x="1478829" y="4065484"/>
            <a:ext cx="1572767" cy="2067339"/>
          </a:xfrm>
          <a:prstGeom prst="rect">
            <a:avLst/>
          </a:prstGeom>
        </p:spPr>
      </p:pic>
      <p:sp>
        <p:nvSpPr>
          <p:cNvPr id="9" name="Rectangle 8"/>
          <p:cNvSpPr/>
          <p:nvPr/>
        </p:nvSpPr>
        <p:spPr>
          <a:xfrm>
            <a:off x="762000" y="1237967"/>
            <a:ext cx="5967927" cy="461665"/>
          </a:xfrm>
          <a:prstGeom prst="rect">
            <a:avLst/>
          </a:prstGeom>
        </p:spPr>
        <p:txBody>
          <a:bodyPr wrap="square">
            <a:spAutoFit/>
          </a:bodyPr>
          <a:lstStyle/>
          <a:p>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 XML construction plans</a:t>
            </a:r>
            <a:endParaRPr lang="en-US"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grpSp>
        <p:nvGrpSpPr>
          <p:cNvPr id="27" name="Group 26"/>
          <p:cNvGrpSpPr/>
          <p:nvPr/>
        </p:nvGrpSpPr>
        <p:grpSpPr>
          <a:xfrm>
            <a:off x="2488197" y="3732730"/>
            <a:ext cx="968931" cy="1198589"/>
            <a:chOff x="1052267" y="4246036"/>
            <a:chExt cx="968931" cy="1198589"/>
          </a:xfrm>
          <a:solidFill>
            <a:schemeClr val="bg1"/>
          </a:solidFill>
        </p:grpSpPr>
        <p:grpSp>
          <p:nvGrpSpPr>
            <p:cNvPr id="17" name="Group 16"/>
            <p:cNvGrpSpPr/>
            <p:nvPr/>
          </p:nvGrpSpPr>
          <p:grpSpPr>
            <a:xfrm>
              <a:off x="1052267" y="4246036"/>
              <a:ext cx="922599" cy="1198589"/>
              <a:chOff x="10151126" y="2912870"/>
              <a:chExt cx="922599" cy="1198589"/>
            </a:xfrm>
            <a:grpFill/>
          </p:grpSpPr>
          <p:sp>
            <p:nvSpPr>
              <p:cNvPr id="18" name="Round Single Corner Rectangle 17"/>
              <p:cNvSpPr/>
              <p:nvPr/>
            </p:nvSpPr>
            <p:spPr>
              <a:xfrm>
                <a:off x="10151126" y="2912870"/>
                <a:ext cx="922599" cy="1198589"/>
              </a:xfrm>
              <a:prstGeom prst="round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0367456" y="3298963"/>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0363175" y="3792449"/>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215607" y="4694206"/>
              <a:ext cx="805591" cy="369332"/>
            </a:xfrm>
            <a:prstGeom prst="rect">
              <a:avLst/>
            </a:prstGeom>
            <a:noFill/>
          </p:spPr>
          <p:txBody>
            <a:bodyPr wrap="square" rtlCol="0">
              <a:spAutoFit/>
            </a:bodyPr>
            <a:lstStyle/>
            <a:p>
              <a:r>
                <a:rPr lang="de-CH" dirty="0" smtClean="0">
                  <a:solidFill>
                    <a:schemeClr val="tx1">
                      <a:lumMod val="50000"/>
                      <a:lumOff val="50000"/>
                    </a:schemeClr>
                  </a:solidFill>
                </a:rPr>
                <a:t>XML</a:t>
              </a:r>
              <a:endParaRPr lang="en-US" dirty="0">
                <a:solidFill>
                  <a:schemeClr val="tx1">
                    <a:lumMod val="50000"/>
                    <a:lumOff val="50000"/>
                  </a:schemeClr>
                </a:solidFill>
              </a:endParaRPr>
            </a:p>
          </p:txBody>
        </p:sp>
      </p:grpSp>
      <p:grpSp>
        <p:nvGrpSpPr>
          <p:cNvPr id="41" name="Group 40"/>
          <p:cNvGrpSpPr/>
          <p:nvPr/>
        </p:nvGrpSpPr>
        <p:grpSpPr>
          <a:xfrm>
            <a:off x="7147124" y="3477384"/>
            <a:ext cx="968931" cy="1198589"/>
            <a:chOff x="1052267" y="4246036"/>
            <a:chExt cx="968931" cy="1198589"/>
          </a:xfrm>
          <a:solidFill>
            <a:schemeClr val="bg1"/>
          </a:solidFill>
        </p:grpSpPr>
        <p:grpSp>
          <p:nvGrpSpPr>
            <p:cNvPr id="42" name="Group 41"/>
            <p:cNvGrpSpPr/>
            <p:nvPr/>
          </p:nvGrpSpPr>
          <p:grpSpPr>
            <a:xfrm>
              <a:off x="1052267" y="4246036"/>
              <a:ext cx="922599" cy="1198589"/>
              <a:chOff x="10151126" y="2912870"/>
              <a:chExt cx="922599" cy="1198589"/>
            </a:xfrm>
            <a:grpFill/>
          </p:grpSpPr>
          <p:sp>
            <p:nvSpPr>
              <p:cNvPr id="44" name="Round Single Corner Rectangle 43"/>
              <p:cNvSpPr/>
              <p:nvPr/>
            </p:nvSpPr>
            <p:spPr>
              <a:xfrm>
                <a:off x="10151126" y="2912870"/>
                <a:ext cx="922599" cy="1198589"/>
              </a:xfrm>
              <a:prstGeom prst="round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10367456" y="3298963"/>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363175" y="3792449"/>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215607" y="4694206"/>
              <a:ext cx="805591" cy="369332"/>
            </a:xfrm>
            <a:prstGeom prst="rect">
              <a:avLst/>
            </a:prstGeom>
            <a:noFill/>
          </p:spPr>
          <p:txBody>
            <a:bodyPr wrap="square" rtlCol="0">
              <a:spAutoFit/>
            </a:bodyPr>
            <a:lstStyle/>
            <a:p>
              <a:r>
                <a:rPr lang="de-CH" dirty="0" smtClean="0">
                  <a:solidFill>
                    <a:schemeClr val="tx1">
                      <a:lumMod val="50000"/>
                      <a:lumOff val="50000"/>
                    </a:schemeClr>
                  </a:solidFill>
                </a:rPr>
                <a:t>XML</a:t>
              </a:r>
              <a:endParaRPr lang="en-US" dirty="0">
                <a:solidFill>
                  <a:schemeClr val="tx1">
                    <a:lumMod val="50000"/>
                    <a:lumOff val="50000"/>
                  </a:schemeClr>
                </a:solidFill>
              </a:endParaRPr>
            </a:p>
          </p:txBody>
        </p:sp>
      </p:grpSp>
      <p:cxnSp>
        <p:nvCxnSpPr>
          <p:cNvPr id="48" name="Elbow Connector 47"/>
          <p:cNvCxnSpPr>
            <a:stCxn id="37" idx="3"/>
            <a:endCxn id="43" idx="3"/>
          </p:cNvCxnSpPr>
          <p:nvPr/>
        </p:nvCxnSpPr>
        <p:spPr>
          <a:xfrm flipH="1">
            <a:off x="8116055" y="1700552"/>
            <a:ext cx="511913" cy="2409668"/>
          </a:xfrm>
          <a:prstGeom prst="bentConnector3">
            <a:avLst>
              <a:gd name="adj1" fmla="val -44656"/>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22" idx="3"/>
            <a:endCxn id="5" idx="1"/>
          </p:cNvCxnSpPr>
          <p:nvPr/>
        </p:nvCxnSpPr>
        <p:spPr>
          <a:xfrm>
            <a:off x="3457128" y="4365566"/>
            <a:ext cx="2032254" cy="64764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CONSTRUCTION</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grpSp>
        <p:nvGrpSpPr>
          <p:cNvPr id="47" name="Group 46"/>
          <p:cNvGrpSpPr/>
          <p:nvPr/>
        </p:nvGrpSpPr>
        <p:grpSpPr>
          <a:xfrm>
            <a:off x="1200150" y="2881874"/>
            <a:ext cx="1261613" cy="1069116"/>
            <a:chOff x="6079466" y="5616988"/>
            <a:chExt cx="1261613" cy="1069116"/>
          </a:xfrm>
        </p:grpSpPr>
        <p:sp>
          <p:nvSpPr>
            <p:cNvPr id="50" name="Round Same Side Corner Rectangle 49"/>
            <p:cNvSpPr/>
            <p:nvPr/>
          </p:nvSpPr>
          <p:spPr>
            <a:xfrm>
              <a:off x="6269965" y="5626908"/>
              <a:ext cx="389696" cy="198408"/>
            </a:xfrm>
            <a:prstGeom prst="round2Same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 Same Side Corner Rectangle 50"/>
            <p:cNvSpPr/>
            <p:nvPr/>
          </p:nvSpPr>
          <p:spPr>
            <a:xfrm>
              <a:off x="6754833" y="5616988"/>
              <a:ext cx="389696" cy="218249"/>
            </a:xfrm>
            <a:prstGeom prst="round2Same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079466" y="5825316"/>
              <a:ext cx="1261613" cy="860788"/>
            </a:xfrm>
            <a:prstGeom prst="rect">
              <a:avLst/>
            </a:prstGeom>
            <a:solidFill>
              <a:schemeClr val="accent1">
                <a:lumMod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MC</a:t>
              </a:r>
              <a:endParaRPr lang="en-US" dirty="0">
                <a:solidFill>
                  <a:schemeClr val="bg1"/>
                </a:solidFill>
              </a:endParaRPr>
            </a:p>
          </p:txBody>
        </p:sp>
      </p:grpSp>
      <p:sp>
        <p:nvSpPr>
          <p:cNvPr id="63" name="Round Same Side Corner Rectangle 62"/>
          <p:cNvSpPr/>
          <p:nvPr/>
        </p:nvSpPr>
        <p:spPr>
          <a:xfrm>
            <a:off x="1394545"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ound Same Side Corner Rectangle 63"/>
          <p:cNvSpPr/>
          <p:nvPr/>
        </p:nvSpPr>
        <p:spPr>
          <a:xfrm>
            <a:off x="2364281"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ound Same Side Corner Rectangle 64"/>
          <p:cNvSpPr/>
          <p:nvPr/>
        </p:nvSpPr>
        <p:spPr>
          <a:xfrm>
            <a:off x="1879413"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 Same Side Corner Rectangle 65"/>
          <p:cNvSpPr/>
          <p:nvPr/>
        </p:nvSpPr>
        <p:spPr>
          <a:xfrm>
            <a:off x="2849149"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7" name="Round Same Side Corner Rectangle 66"/>
          <p:cNvSpPr/>
          <p:nvPr/>
        </p:nvSpPr>
        <p:spPr>
          <a:xfrm>
            <a:off x="3818885"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8" name="Round Same Side Corner Rectangle 67"/>
          <p:cNvSpPr/>
          <p:nvPr/>
        </p:nvSpPr>
        <p:spPr>
          <a:xfrm>
            <a:off x="3334017"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ound Same Side Corner Rectangle 68"/>
          <p:cNvSpPr/>
          <p:nvPr/>
        </p:nvSpPr>
        <p:spPr>
          <a:xfrm>
            <a:off x="4303753" y="1976465"/>
            <a:ext cx="389696" cy="198408"/>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 Same Side Corner Rectangle 69"/>
          <p:cNvSpPr/>
          <p:nvPr/>
        </p:nvSpPr>
        <p:spPr>
          <a:xfrm>
            <a:off x="5273490"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 Same Side Corner Rectangle 70"/>
          <p:cNvSpPr/>
          <p:nvPr/>
        </p:nvSpPr>
        <p:spPr>
          <a:xfrm>
            <a:off x="4788621" y="1966545"/>
            <a:ext cx="389696" cy="218249"/>
          </a:xfrm>
          <a:prstGeom prst="round2Same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ectangle 71"/>
          <p:cNvSpPr/>
          <p:nvPr/>
        </p:nvSpPr>
        <p:spPr>
          <a:xfrm>
            <a:off x="1204046" y="2174873"/>
            <a:ext cx="4649638" cy="860788"/>
          </a:xfrm>
          <a:prstGeom prst="rect">
            <a:avLst/>
          </a:prstGeom>
          <a:solidFill>
            <a:schemeClr val="accent2">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bg1"/>
                </a:solidFill>
              </a:rPr>
              <a:t>Core package</a:t>
            </a:r>
            <a:endParaRPr lang="en-US" dirty="0">
              <a:solidFill>
                <a:schemeClr val="bg1"/>
              </a:solidFill>
            </a:endParaRPr>
          </a:p>
        </p:txBody>
      </p:sp>
      <p:pic>
        <p:nvPicPr>
          <p:cNvPr id="6" name="Picture 5"/>
          <p:cNvPicPr>
            <a:picLocks noChangeAspect="1"/>
          </p:cNvPicPr>
          <p:nvPr/>
        </p:nvPicPr>
        <p:blipFill>
          <a:blip r:embed="rId6"/>
          <a:stretch>
            <a:fillRect/>
          </a:stretch>
        </p:blipFill>
        <p:spPr>
          <a:xfrm>
            <a:off x="5620968" y="1675955"/>
            <a:ext cx="2805273" cy="1569256"/>
          </a:xfrm>
          <a:prstGeom prst="rect">
            <a:avLst/>
          </a:prstGeom>
        </p:spPr>
      </p:pic>
      <p:grpSp>
        <p:nvGrpSpPr>
          <p:cNvPr id="35" name="Group 34"/>
          <p:cNvGrpSpPr/>
          <p:nvPr/>
        </p:nvGrpSpPr>
        <p:grpSpPr>
          <a:xfrm>
            <a:off x="7659037" y="1067716"/>
            <a:ext cx="968931" cy="1198589"/>
            <a:chOff x="1052267" y="4246036"/>
            <a:chExt cx="968931" cy="1198589"/>
          </a:xfrm>
          <a:solidFill>
            <a:schemeClr val="bg1"/>
          </a:solidFill>
        </p:grpSpPr>
        <p:grpSp>
          <p:nvGrpSpPr>
            <p:cNvPr id="36" name="Group 35"/>
            <p:cNvGrpSpPr/>
            <p:nvPr/>
          </p:nvGrpSpPr>
          <p:grpSpPr>
            <a:xfrm>
              <a:off x="1052267" y="4246036"/>
              <a:ext cx="922599" cy="1198589"/>
              <a:chOff x="10151126" y="2912870"/>
              <a:chExt cx="922599" cy="1198589"/>
            </a:xfrm>
            <a:grpFill/>
          </p:grpSpPr>
          <p:sp>
            <p:nvSpPr>
              <p:cNvPr id="38" name="Round Single Corner Rectangle 37"/>
              <p:cNvSpPr/>
              <p:nvPr/>
            </p:nvSpPr>
            <p:spPr>
              <a:xfrm>
                <a:off x="10151126" y="2912870"/>
                <a:ext cx="922599" cy="1198589"/>
              </a:xfrm>
              <a:prstGeom prst="round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0367456" y="3298963"/>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363175" y="3792449"/>
                <a:ext cx="489938" cy="0"/>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1215607" y="4694206"/>
              <a:ext cx="805591" cy="369332"/>
            </a:xfrm>
            <a:prstGeom prst="rect">
              <a:avLst/>
            </a:prstGeom>
            <a:noFill/>
          </p:spPr>
          <p:txBody>
            <a:bodyPr wrap="square" rtlCol="0">
              <a:spAutoFit/>
            </a:bodyPr>
            <a:lstStyle/>
            <a:p>
              <a:r>
                <a:rPr lang="de-CH" dirty="0" smtClean="0">
                  <a:solidFill>
                    <a:schemeClr val="tx1">
                      <a:lumMod val="50000"/>
                      <a:lumOff val="50000"/>
                    </a:schemeClr>
                  </a:solidFill>
                </a:rPr>
                <a:t>XML</a:t>
              </a:r>
              <a:endParaRPr lang="en-US" dirty="0">
                <a:solidFill>
                  <a:schemeClr val="tx1">
                    <a:lumMod val="50000"/>
                    <a:lumOff val="50000"/>
                  </a:schemeClr>
                </a:solidFill>
              </a:endParaRPr>
            </a:p>
          </p:txBody>
        </p:sp>
      </p:grpSp>
    </p:spTree>
    <p:extLst>
      <p:ext uri="{BB962C8B-B14F-4D97-AF65-F5344CB8AC3E}">
        <p14:creationId xmlns:p14="http://schemas.microsoft.com/office/powerpoint/2010/main" val="479900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rot="17348514">
            <a:off x="535254" y="4024927"/>
            <a:ext cx="3649957" cy="2205621"/>
          </a:xfrm>
          <a:prstGeom prst="arc">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006603" y="2272897"/>
            <a:ext cx="978008" cy="2320122"/>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692" y="2649319"/>
            <a:ext cx="978008" cy="2320122"/>
          </a:xfrm>
          <a:prstGeom prst="rect">
            <a:avLst/>
          </a:prstGeom>
        </p:spPr>
      </p:pic>
      <p:sp>
        <p:nvSpPr>
          <p:cNvPr id="18" name="Arc 17"/>
          <p:cNvSpPr/>
          <p:nvPr/>
        </p:nvSpPr>
        <p:spPr>
          <a:xfrm>
            <a:off x="5158320" y="2196763"/>
            <a:ext cx="1419300" cy="2077761"/>
          </a:xfrm>
          <a:prstGeom prst="arc">
            <a:avLst>
              <a:gd name="adj1" fmla="val 10791555"/>
              <a:gd name="adj2" fmla="val 367292"/>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a:off x="6311950" y="1807858"/>
            <a:ext cx="513973" cy="515504"/>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189189" y="2572631"/>
            <a:ext cx="1398083" cy="2466972"/>
            <a:chOff x="9189189" y="2572631"/>
            <a:chExt cx="1398083" cy="2466972"/>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0388" t="-2413" r="-5707" b="70663"/>
            <a:stretch/>
          </p:blipFill>
          <p:spPr>
            <a:xfrm rot="20123861">
              <a:off x="9189189" y="2572631"/>
              <a:ext cx="1135429" cy="736636"/>
            </a:xfrm>
            <a:prstGeom prst="ellipse">
              <a:avLst/>
            </a:prstGeom>
          </p:spPr>
        </p:pic>
        <p:grpSp>
          <p:nvGrpSpPr>
            <p:cNvPr id="35" name="Group 34"/>
            <p:cNvGrpSpPr/>
            <p:nvPr/>
          </p:nvGrpSpPr>
          <p:grpSpPr>
            <a:xfrm>
              <a:off x="9442417" y="3399497"/>
              <a:ext cx="1144855" cy="1640106"/>
              <a:chOff x="9442417" y="3399497"/>
              <a:chExt cx="1144855" cy="1640106"/>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31362" b="40066"/>
              <a:stretch/>
            </p:blipFill>
            <p:spPr>
              <a:xfrm>
                <a:off x="9487455" y="3399497"/>
                <a:ext cx="978008" cy="662916"/>
              </a:xfrm>
              <a:prstGeom prst="rect">
                <a:avLst/>
              </a:prstGeom>
            </p:spPr>
          </p:pic>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2491" t="63228" r="78143" b="1"/>
              <a:stretch/>
            </p:blipFill>
            <p:spPr>
              <a:xfrm rot="1662895">
                <a:off x="9442417" y="4047863"/>
                <a:ext cx="238125" cy="853138"/>
              </a:xfrm>
              <a:prstGeom prst="rect">
                <a:avLst/>
              </a:prstGeom>
            </p:spPr>
          </p:pic>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71096" t="61756"/>
              <a:stretch/>
            </p:blipFill>
            <p:spPr>
              <a:xfrm rot="20252573">
                <a:off x="10304589" y="4061777"/>
                <a:ext cx="282683" cy="887317"/>
              </a:xfrm>
              <a:prstGeom prst="rect">
                <a:avLst/>
              </a:prstGeom>
            </p:spPr>
          </p:pic>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39995" t="60083" r="40039" b="-166"/>
              <a:stretch/>
            </p:blipFill>
            <p:spPr>
              <a:xfrm rot="20392200">
                <a:off x="9978055" y="4109605"/>
                <a:ext cx="195263" cy="929998"/>
              </a:xfrm>
              <a:prstGeom prst="ellipse">
                <a:avLst/>
              </a:prstGeom>
            </p:spPr>
          </p:pic>
        </p:grpSp>
      </p:grpSp>
      <p:sp>
        <p:nvSpPr>
          <p:cNvPr id="6" name="Rectangle 5"/>
          <p:cNvSpPr/>
          <p:nvPr/>
        </p:nvSpPr>
        <p:spPr>
          <a:xfrm>
            <a:off x="1457564" y="5571020"/>
            <a:ext cx="776175" cy="369332"/>
          </a:xfrm>
          <a:prstGeom prst="rect">
            <a:avLst/>
          </a:prstGeom>
        </p:spPr>
        <p:txBody>
          <a:bodyPr wrap="none">
            <a:spAutoFit/>
          </a:bodyPr>
          <a:lstStyle/>
          <a:p>
            <a:r>
              <a:rPr lang="de-CH" dirty="0" smtClean="0"/>
              <a:t>SPEED</a:t>
            </a:r>
            <a:endParaRPr lang="en-US" dirty="0"/>
          </a:p>
        </p:txBody>
      </p:sp>
      <p:sp>
        <p:nvSpPr>
          <p:cNvPr id="17" name="Rectangle 16"/>
          <p:cNvSpPr/>
          <p:nvPr/>
        </p:nvSpPr>
        <p:spPr>
          <a:xfrm>
            <a:off x="5193046" y="5571020"/>
            <a:ext cx="1419299" cy="369332"/>
          </a:xfrm>
          <a:prstGeom prst="rect">
            <a:avLst/>
          </a:prstGeom>
        </p:spPr>
        <p:txBody>
          <a:bodyPr wrap="none">
            <a:spAutoFit/>
          </a:bodyPr>
          <a:lstStyle/>
          <a:p>
            <a:r>
              <a:rPr lang="de-CH" dirty="0" smtClean="0"/>
              <a:t>ROBUSTNESS</a:t>
            </a:r>
            <a:endParaRPr lang="en-US" dirty="0"/>
          </a:p>
        </p:txBody>
      </p:sp>
      <p:sp>
        <p:nvSpPr>
          <p:cNvPr id="34" name="Rectangle 33"/>
          <p:cNvSpPr/>
          <p:nvPr/>
        </p:nvSpPr>
        <p:spPr>
          <a:xfrm>
            <a:off x="9130361" y="5587689"/>
            <a:ext cx="1692195" cy="369332"/>
          </a:xfrm>
          <a:prstGeom prst="rect">
            <a:avLst/>
          </a:prstGeom>
        </p:spPr>
        <p:txBody>
          <a:bodyPr wrap="none">
            <a:spAutoFit/>
          </a:bodyPr>
          <a:lstStyle/>
          <a:p>
            <a:r>
              <a:rPr lang="de-CH" dirty="0" smtClean="0"/>
              <a:t>CONSTRUCTION</a:t>
            </a:r>
            <a:endParaRPr lang="en-US" dirty="0"/>
          </a:p>
        </p:txBody>
      </p:sp>
      <p:cxnSp>
        <p:nvCxnSpPr>
          <p:cNvPr id="37" name="Straight Arrow Connector 36"/>
          <p:cNvCxnSpPr/>
          <p:nvPr/>
        </p:nvCxnSpPr>
        <p:spPr>
          <a:xfrm flipH="1">
            <a:off x="6460312" y="2463364"/>
            <a:ext cx="435904" cy="102570"/>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SPACE SHIP REQUIREMENTS</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2" name="Oval 1"/>
          <p:cNvSpPr/>
          <p:nvPr/>
        </p:nvSpPr>
        <p:spPr>
          <a:xfrm>
            <a:off x="866553" y="5272023"/>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923597" y="5269402"/>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86170" y="5269402"/>
            <a:ext cx="1958196" cy="1000664"/>
          </a:xfrm>
          <a:prstGeom prst="ellipse">
            <a:avLst/>
          </a:prstGeom>
          <a:noFill/>
          <a:ln w="3175">
            <a:solidFill>
              <a:srgbClr val="13DFF5"/>
            </a:solidFill>
          </a:ln>
          <a:effectLst>
            <a:glow rad="228600">
              <a:srgbClr val="13DFF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188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006603" y="2272897"/>
            <a:ext cx="978008" cy="2320122"/>
          </a:xfrm>
          <a:prstGeom prst="rect">
            <a:avLst/>
          </a:prstGeom>
        </p:spPr>
      </p:pic>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SPACE SHIP REQUIREMENTS</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2796558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2.5E-6 -7.40741E-7 L 0.37161 -0.53634 C 0.44922 -0.65625 0.56536 -0.72268 0.68763 -0.72268 C 0.8263 -0.72268 0.9375 -0.65625 1.0151 -0.53634 L 1.38724 -7.40741E-7 " pathEditMode="relative" rAng="0" ptsTypes="AAAAA">
                                      <p:cBhvr>
                                        <p:cTn id="6" dur="2000" fill="hold"/>
                                        <p:tgtEl>
                                          <p:spTgt spid="4"/>
                                        </p:tgtEl>
                                        <p:attrNameLst>
                                          <p:attrName>ppt_x</p:attrName>
                                          <p:attrName>ppt_y</p:attrName>
                                        </p:attrNameLst>
                                      </p:cBhvr>
                                      <p:rCtr x="69362" y="-36134"/>
                                    </p:animMotion>
                                  </p:childTnLst>
                                </p:cTn>
                              </p:par>
                              <p:par>
                                <p:cTn id="7" presetID="10" presetClass="exit" presetSubtype="0" fill="hold" grpId="0" nodeType="withEffect">
                                  <p:stCondLst>
                                    <p:cond delay="0"/>
                                  </p:stCondLst>
                                  <p:childTnLst>
                                    <p:animEffect transition="out" filter="fade">
                                      <p:cBhvr>
                                        <p:cTn id="8" dur="500"/>
                                        <p:tgtEl>
                                          <p:spTgt spid="22"/>
                                        </p:tgtEl>
                                      </p:cBhvr>
                                    </p:animEffect>
                                    <p:set>
                                      <p:cBhvr>
                                        <p:cTn id="9"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895975" y="223112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THANK YOU</a:t>
            </a:r>
            <a:endParaRPr lang="en-US"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pic>
        <p:nvPicPr>
          <p:cNvPr id="7" name="Picture 6"/>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044689" y="539816"/>
            <a:ext cx="1691310" cy="1691310"/>
          </a:xfrm>
          <a:prstGeom prst="rect">
            <a:avLst/>
          </a:prstGeom>
        </p:spPr>
      </p:pic>
      <p:sp>
        <p:nvSpPr>
          <p:cNvPr id="8" name="TextBox 7"/>
          <p:cNvSpPr txBox="1"/>
          <p:nvPr/>
        </p:nvSpPr>
        <p:spPr>
          <a:xfrm>
            <a:off x="5986103" y="2256170"/>
            <a:ext cx="3519848" cy="2585323"/>
          </a:xfrm>
          <a:prstGeom prst="rect">
            <a:avLst/>
          </a:prstGeom>
          <a:noFill/>
        </p:spPr>
        <p:txBody>
          <a:bodyPr wrap="square" rtlCol="0">
            <a:spAutoFit/>
          </a:bodyPr>
          <a:lstStyle/>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blog</a:t>
            </a:r>
            <a:endPar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b="1"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b="1"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a:t>
            </a:r>
            <a:endParaRPr lang="en-US" b="1"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8110021" y="2256170"/>
            <a:ext cx="3768980" cy="2585323"/>
          </a:xfrm>
          <a:prstGeom prst="rect">
            <a:avLst/>
          </a:prstGeom>
        </p:spPr>
        <p:txBody>
          <a:bodyPr wrap="none">
            <a:spAutoFit/>
          </a:bodyPr>
          <a:lstStyle/>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zappingseb</a:t>
            </a:r>
          </a:p>
          <a:p>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b="1"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b="1"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27" name="Rectangle 26"/>
          <p:cNvSpPr/>
          <p:nvPr/>
        </p:nvSpPr>
        <p:spPr>
          <a:xfrm>
            <a:off x="762000" y="1237967"/>
            <a:ext cx="5967927" cy="461665"/>
          </a:xfrm>
          <a:prstGeom prst="rect">
            <a:avLst/>
          </a:prstGeom>
        </p:spPr>
        <p:txBody>
          <a:bodyPr wrap="square">
            <a:spAutoFit/>
          </a:bodyPr>
          <a:lstStyle/>
          <a:p>
            <a:r>
              <a:rPr lang="de-CH"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rPr>
              <a:t> </a:t>
            </a:r>
            <a:r>
              <a:rPr lang="de-CH" sz="2400" dirty="0" smtClean="0">
                <a:solidFill>
                  <a:schemeClr val="tx1">
                    <a:lumMod val="50000"/>
                    <a:lumOff val="50000"/>
                  </a:schemeClr>
                </a:solidFill>
                <a:latin typeface="Microsoft JhengHei Light" panose="020B0304030504040204" pitchFamily="34" charset="-120"/>
                <a:ea typeface="Microsoft JhengHei Light" panose="020B0304030504040204" pitchFamily="34" charset="-120"/>
              </a:rPr>
              <a:t>and may the force be with you</a:t>
            </a:r>
            <a:endParaRPr lang="en-US" sz="2400" dirty="0">
              <a:solidFill>
                <a:schemeClr val="tx1">
                  <a:lumMod val="50000"/>
                  <a:lumOff val="50000"/>
                </a:schemeClr>
              </a:solidFill>
              <a:latin typeface="Microsoft JhengHei Light" panose="020B0304030504040204" pitchFamily="34" charset="-120"/>
              <a:ea typeface="Microsoft JhengHei Light" panose="020B0304030504040204" pitchFamily="34" charset="-120"/>
            </a:endParaRPr>
          </a:p>
        </p:txBody>
      </p:sp>
      <p:sp>
        <p:nvSpPr>
          <p:cNvPr id="38" name="TextBox 37"/>
          <p:cNvSpPr txBox="1"/>
          <p:nvPr/>
        </p:nvSpPr>
        <p:spPr>
          <a:xfrm>
            <a:off x="1956336" y="2595811"/>
            <a:ext cx="1695881" cy="992007"/>
          </a:xfrm>
          <a:prstGeom prst="rect">
            <a:avLst/>
          </a:prstGeom>
          <a:noFill/>
        </p:spPr>
        <p:txBody>
          <a:bodyPr wrap="square" rtlCol="0">
            <a:spAutoFit/>
          </a:bodyPr>
          <a:lstStyle/>
          <a:p>
            <a:pPr algn="ctr"/>
            <a:r>
              <a:rPr lang="de-CH" sz="7200" dirty="0" smtClean="0">
                <a:solidFill>
                  <a:srgbClr val="D6D4D4"/>
                </a:solidFill>
                <a:latin typeface="Roche" panose="00000400000000000000" pitchFamily="2" charset="2"/>
              </a:rPr>
              <a:t>r</a:t>
            </a:r>
            <a:endParaRPr lang="en-US" sz="7200" dirty="0">
              <a:solidFill>
                <a:srgbClr val="D6D4D4"/>
              </a:solidFill>
              <a:latin typeface="Roche" panose="00000400000000000000" pitchFamily="2" charset="2"/>
            </a:endParaRPr>
          </a:p>
        </p:txBody>
      </p:sp>
      <p:sp>
        <p:nvSpPr>
          <p:cNvPr id="39" name="Rectangle 38"/>
          <p:cNvSpPr/>
          <p:nvPr/>
        </p:nvSpPr>
        <p:spPr>
          <a:xfrm>
            <a:off x="200024" y="3683574"/>
            <a:ext cx="5191125"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66700" y="3768179"/>
            <a:ext cx="5019675" cy="2585323"/>
          </a:xfrm>
          <a:prstGeom prst="rect">
            <a:avLst/>
          </a:prstGeom>
          <a:noFill/>
        </p:spPr>
        <p:txBody>
          <a:bodyPr wrap="square" rtlCol="0">
            <a:spAutoFit/>
          </a:bodyPr>
          <a:lstStyle/>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Roche Diagnostics</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Biostats Penzberg, Germany</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@productOwner</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Wilhelm Kleider</a:t>
            </a: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@developer</a:t>
            </a:r>
            <a:endPar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lexander Andre</a:t>
            </a:r>
            <a:endParaRPr lang="en-US"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50000"/>
                    <a:lumOff val="50000"/>
                  </a:schemeClr>
                </a:solidFill>
                <a:latin typeface="Courier New" panose="02070309020205020404" pitchFamily="49" charset="0"/>
                <a:ea typeface="Microsoft JhengHei Light" panose="020B0304030504040204" pitchFamily="34" charset="-120"/>
                <a:cs typeface="Courier New" panose="02070309020205020404" pitchFamily="49" charset="0"/>
              </a:rPr>
              <a:t>  alexander.andre@roche.com</a:t>
            </a:r>
          </a:p>
        </p:txBody>
      </p:sp>
    </p:spTree>
    <p:extLst>
      <p:ext uri="{BB962C8B-B14F-4D97-AF65-F5344CB8AC3E}">
        <p14:creationId xmlns:p14="http://schemas.microsoft.com/office/powerpoint/2010/main" val="20843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791901" y="100006"/>
            <a:ext cx="11523562" cy="1325563"/>
          </a:xfrm>
        </p:spPr>
        <p:txBody>
          <a:bodyPr/>
          <a:lstStyle/>
          <a:p>
            <a:r>
              <a:rPr lang="de-CH" dirty="0" smtClean="0">
                <a:solidFill>
                  <a:schemeClr val="bg1"/>
                </a:solidFill>
                <a:latin typeface="Microsoft JhengHei Light" panose="020B0304030504040204" pitchFamily="34" charset="-120"/>
                <a:ea typeface="Microsoft JhengHei Light" panose="020B0304030504040204" pitchFamily="34" charset="-120"/>
              </a:rPr>
              <a:t>What is the Roche Diagnostics Galaxy?</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pic>
        <p:nvPicPr>
          <p:cNvPr id="10" name="Picture 2" descr="981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1443" t="14712" r="55196" b="51108"/>
          <a:stretch/>
        </p:blipFill>
        <p:spPr bwMode="auto">
          <a:xfrm>
            <a:off x="1000125" y="1634284"/>
            <a:ext cx="2287292" cy="2231712"/>
          </a:xfrm>
          <a:prstGeom prst="ellipse">
            <a:avLst/>
          </a:prstGeom>
          <a:solidFill>
            <a:schemeClr val="bg1"/>
          </a:solidFill>
          <a:ln w="38100">
            <a:solidFill>
              <a:schemeClr val="accent6">
                <a:lumMod val="60000"/>
                <a:lumOff val="40000"/>
              </a:schemeClr>
            </a:solidFill>
          </a:ln>
          <a:effectLst>
            <a:innerShdw dist="88900" dir="2700000">
              <a:schemeClr val="bg2">
                <a:lumMod val="90000"/>
              </a:schemeClr>
            </a:innerShdw>
          </a:effectLst>
          <a:extLst/>
        </p:spPr>
      </p:pic>
      <p:pic>
        <p:nvPicPr>
          <p:cNvPr id="13" name="Picture 2" descr="309422.jpg"/>
          <p:cNvPicPr>
            <a:picLocks noChangeAspect="1" noChangeArrowheads="1"/>
          </p:cNvPicPr>
          <p:nvPr/>
        </p:nvPicPr>
        <p:blipFill rotWithShape="1">
          <a:blip r:embed="rId4" cstate="print">
            <a:biLevel thresh="25000"/>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l="54465" t="36700" r="3900"/>
          <a:stretch/>
        </p:blipFill>
        <p:spPr bwMode="auto">
          <a:xfrm>
            <a:off x="4267199" y="2750139"/>
            <a:ext cx="3254057" cy="3299026"/>
          </a:xfrm>
          <a:prstGeom prst="ellipse">
            <a:avLst/>
          </a:prstGeom>
          <a:solidFill>
            <a:schemeClr val="bg1"/>
          </a:solidFill>
          <a:ln w="38100">
            <a:solidFill>
              <a:srgbClr val="EAB13E"/>
            </a:solidFill>
          </a:ln>
          <a:effectLst>
            <a:innerShdw dist="88900" dir="2700000">
              <a:schemeClr val="bg2">
                <a:lumMod val="90000"/>
              </a:schemeClr>
            </a:innerShdw>
          </a:effectLst>
          <a:extLst/>
        </p:spPr>
      </p:pic>
      <p:pic>
        <p:nvPicPr>
          <p:cNvPr id="14" name="Picture 2" descr="307615.jpg"/>
          <p:cNvPicPr>
            <a:picLocks noChangeAspect="1" noChangeArrowheads="1"/>
          </p:cNvPicPr>
          <p:nvPr/>
        </p:nvPicPr>
        <p:blipFill rotWithShape="1">
          <a:blip r:embed="rId6" cstate="print">
            <a:biLevel thresh="25000"/>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64780" t="24235" r="5148" b="32187"/>
          <a:stretch/>
        </p:blipFill>
        <p:spPr bwMode="auto">
          <a:xfrm>
            <a:off x="8305800" y="1318369"/>
            <a:ext cx="2819057" cy="2724149"/>
          </a:xfrm>
          <a:prstGeom prst="ellipse">
            <a:avLst/>
          </a:prstGeom>
          <a:solidFill>
            <a:schemeClr val="bg1"/>
          </a:solidFill>
          <a:ln w="38100">
            <a:solidFill>
              <a:srgbClr val="0066CC"/>
            </a:solidFill>
          </a:ln>
          <a:effectLst>
            <a:innerShdw dist="88900" dir="2700000">
              <a:schemeClr val="bg2">
                <a:lumMod val="90000"/>
              </a:schemeClr>
            </a:innerShdw>
          </a:effectLst>
          <a:ex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8503">
            <a:off x="4608353" y="1538969"/>
            <a:ext cx="502125" cy="1191189"/>
          </a:xfrm>
          <a:prstGeom prst="rect">
            <a:avLst/>
          </a:prstGeom>
        </p:spPr>
      </p:pic>
    </p:spTree>
    <p:extLst>
      <p:ext uri="{BB962C8B-B14F-4D97-AF65-F5344CB8AC3E}">
        <p14:creationId xmlns:p14="http://schemas.microsoft.com/office/powerpoint/2010/main" val="829610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791901" y="100006"/>
            <a:ext cx="11523562" cy="1325563"/>
          </a:xfrm>
        </p:spPr>
        <p:txBody>
          <a:bodyPr/>
          <a:lstStyle/>
          <a:p>
            <a:r>
              <a:rPr lang="de-CH" dirty="0" smtClean="0">
                <a:solidFill>
                  <a:schemeClr val="bg1"/>
                </a:solidFill>
                <a:latin typeface="Microsoft JhengHei Light" panose="020B0304030504040204" pitchFamily="34" charset="-120"/>
                <a:ea typeface="Microsoft JhengHei Light" panose="020B0304030504040204" pitchFamily="34" charset="-120"/>
              </a:rPr>
              <a:t>What is the Roche Diagnostics Galaxy?</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728503">
            <a:off x="4608353" y="1538969"/>
            <a:ext cx="502125" cy="1191189"/>
          </a:xfrm>
          <a:prstGeom prst="rect">
            <a:avLst/>
          </a:prstGeom>
        </p:spPr>
      </p:pic>
      <p:pic>
        <p:nvPicPr>
          <p:cNvPr id="10" name="Picture 2" descr="981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t="-198" r="12159" b="198"/>
          <a:stretch/>
        </p:blipFill>
        <p:spPr bwMode="auto">
          <a:xfrm>
            <a:off x="1000125" y="1634284"/>
            <a:ext cx="2287292" cy="2231712"/>
          </a:xfrm>
          <a:prstGeom prst="ellipse">
            <a:avLst/>
          </a:prstGeom>
          <a:solidFill>
            <a:schemeClr val="bg1"/>
          </a:solidFill>
          <a:ln w="38100">
            <a:solidFill>
              <a:schemeClr val="accent6">
                <a:lumMod val="60000"/>
                <a:lumOff val="40000"/>
              </a:schemeClr>
            </a:solidFill>
          </a:ln>
          <a:effectLst>
            <a:innerShdw dist="88900" dir="2700000">
              <a:schemeClr val="bg2">
                <a:lumMod val="90000"/>
              </a:schemeClr>
            </a:innerShdw>
          </a:effectLst>
          <a:extLst/>
        </p:spPr>
      </p:pic>
      <p:pic>
        <p:nvPicPr>
          <p:cNvPr id="13" name="Picture 2" descr="30942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064" r="6161"/>
          <a:stretch/>
        </p:blipFill>
        <p:spPr bwMode="auto">
          <a:xfrm>
            <a:off x="4267199" y="2750139"/>
            <a:ext cx="3254057" cy="3299026"/>
          </a:xfrm>
          <a:prstGeom prst="ellipse">
            <a:avLst/>
          </a:prstGeom>
          <a:solidFill>
            <a:schemeClr val="bg1"/>
          </a:solidFill>
          <a:ln w="38100">
            <a:solidFill>
              <a:srgbClr val="EAB13E"/>
            </a:solidFill>
          </a:ln>
          <a:effectLst>
            <a:innerShdw dist="88900" dir="2700000">
              <a:schemeClr val="bg2">
                <a:lumMod val="90000"/>
              </a:schemeClr>
            </a:innerShdw>
          </a:effectLst>
          <a:extLst/>
        </p:spPr>
      </p:pic>
      <p:pic>
        <p:nvPicPr>
          <p:cNvPr id="14" name="Picture 2" descr="30761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73" t="1399" r="19119" b="-1399"/>
          <a:stretch/>
        </p:blipFill>
        <p:spPr bwMode="auto">
          <a:xfrm>
            <a:off x="8305800" y="1318369"/>
            <a:ext cx="2819057" cy="2724149"/>
          </a:xfrm>
          <a:prstGeom prst="ellipse">
            <a:avLst/>
          </a:prstGeom>
          <a:solidFill>
            <a:schemeClr val="bg1"/>
          </a:solidFill>
          <a:ln w="38100">
            <a:solidFill>
              <a:srgbClr val="0066CC"/>
            </a:solidFill>
          </a:ln>
          <a:effectLst>
            <a:innerShdw dist="88900" dir="2700000">
              <a:schemeClr val="bg2">
                <a:lumMod val="90000"/>
              </a:schemeClr>
            </a:innerShdw>
          </a:effectLst>
          <a:extLst/>
        </p:spPr>
      </p:pic>
      <p:sp>
        <p:nvSpPr>
          <p:cNvPr id="2" name="TextBox 1"/>
          <p:cNvSpPr txBox="1"/>
          <p:nvPr/>
        </p:nvSpPr>
        <p:spPr>
          <a:xfrm>
            <a:off x="1055649" y="4042518"/>
            <a:ext cx="2231768" cy="369332"/>
          </a:xfrm>
          <a:prstGeom prst="rect">
            <a:avLst/>
          </a:prstGeom>
          <a:noFill/>
        </p:spPr>
        <p:txBody>
          <a:bodyPr wrap="square" rtlCol="0">
            <a:spAutoFit/>
          </a:bodyPr>
          <a:lstStyle/>
          <a:p>
            <a:pPr algn="ctr"/>
            <a:r>
              <a:rPr lang="de-CH" dirty="0">
                <a:solidFill>
                  <a:schemeClr val="bg1"/>
                </a:solidFill>
              </a:rPr>
              <a:t>c</a:t>
            </a:r>
            <a:r>
              <a:rPr lang="de-CH" dirty="0" smtClean="0">
                <a:solidFill>
                  <a:schemeClr val="bg1"/>
                </a:solidFill>
              </a:rPr>
              <a:t>ollect blood</a:t>
            </a:r>
            <a:endParaRPr lang="en-US" dirty="0">
              <a:solidFill>
                <a:schemeClr val="bg1"/>
              </a:solidFill>
            </a:endParaRPr>
          </a:p>
        </p:txBody>
      </p:sp>
      <p:sp>
        <p:nvSpPr>
          <p:cNvPr id="15" name="TextBox 14"/>
          <p:cNvSpPr txBox="1"/>
          <p:nvPr/>
        </p:nvSpPr>
        <p:spPr>
          <a:xfrm>
            <a:off x="3876273" y="6049165"/>
            <a:ext cx="4035908" cy="646331"/>
          </a:xfrm>
          <a:prstGeom prst="rect">
            <a:avLst/>
          </a:prstGeom>
          <a:noFill/>
        </p:spPr>
        <p:txBody>
          <a:bodyPr wrap="square" rtlCol="0">
            <a:spAutoFit/>
          </a:bodyPr>
          <a:lstStyle/>
          <a:p>
            <a:pPr algn="ctr"/>
            <a:r>
              <a:rPr lang="de-CH" dirty="0">
                <a:solidFill>
                  <a:schemeClr val="bg1"/>
                </a:solidFill>
              </a:rPr>
              <a:t>m</a:t>
            </a:r>
            <a:r>
              <a:rPr lang="de-CH" dirty="0" smtClean="0">
                <a:solidFill>
                  <a:schemeClr val="bg1"/>
                </a:solidFill>
              </a:rPr>
              <a:t>easure blood parameters with a </a:t>
            </a:r>
          </a:p>
          <a:p>
            <a:pPr algn="ctr"/>
            <a:r>
              <a:rPr lang="de-CH" dirty="0" smtClean="0">
                <a:solidFill>
                  <a:schemeClr val="bg1"/>
                </a:solidFill>
              </a:rPr>
              <a:t>Roche Diagnostics device</a:t>
            </a:r>
            <a:endParaRPr lang="en-US" dirty="0">
              <a:solidFill>
                <a:schemeClr val="bg1"/>
              </a:solidFill>
            </a:endParaRPr>
          </a:p>
        </p:txBody>
      </p:sp>
      <p:sp>
        <p:nvSpPr>
          <p:cNvPr id="16" name="TextBox 15"/>
          <p:cNvSpPr txBox="1"/>
          <p:nvPr/>
        </p:nvSpPr>
        <p:spPr>
          <a:xfrm>
            <a:off x="8087014" y="4227184"/>
            <a:ext cx="3037843" cy="646331"/>
          </a:xfrm>
          <a:prstGeom prst="rect">
            <a:avLst/>
          </a:prstGeom>
          <a:noFill/>
        </p:spPr>
        <p:txBody>
          <a:bodyPr wrap="square" rtlCol="0">
            <a:spAutoFit/>
          </a:bodyPr>
          <a:lstStyle/>
          <a:p>
            <a:pPr algn="ctr"/>
            <a:r>
              <a:rPr lang="de-CH" dirty="0">
                <a:solidFill>
                  <a:schemeClr val="bg1"/>
                </a:solidFill>
              </a:rPr>
              <a:t>y</a:t>
            </a:r>
            <a:r>
              <a:rPr lang="de-CH" dirty="0" smtClean="0">
                <a:solidFill>
                  <a:schemeClr val="bg1"/>
                </a:solidFill>
              </a:rPr>
              <a:t>our doctor makes a decision based on the measurements</a:t>
            </a:r>
            <a:endParaRPr lang="en-US" dirty="0">
              <a:solidFill>
                <a:schemeClr val="bg1"/>
              </a:solidFill>
            </a:endParaRPr>
          </a:p>
        </p:txBody>
      </p:sp>
    </p:spTree>
    <p:extLst>
      <p:ext uri="{BB962C8B-B14F-4D97-AF65-F5344CB8AC3E}">
        <p14:creationId xmlns:p14="http://schemas.microsoft.com/office/powerpoint/2010/main" val="4088729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7264" y="4255809"/>
            <a:ext cx="2300235" cy="2300235"/>
          </a:xfrm>
          <a:prstGeom prst="ellipse">
            <a:avLst/>
          </a:prstGeom>
          <a:solidFill>
            <a:schemeClr val="bg1"/>
          </a:solidFill>
          <a:ln w="38100">
            <a:solidFill>
              <a:srgbClr val="92D050"/>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any department`s</a:t>
            </a:r>
          </a:p>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data</a:t>
            </a:r>
            <a:endParaRPr lang="en-US" dirty="0">
              <a:solidFill>
                <a:srgbClr val="00B050"/>
              </a:solidFill>
              <a:latin typeface="Microsoft JhengHei Light" panose="020B0304030504040204" pitchFamily="34" charset="-120"/>
              <a:ea typeface="Microsoft JhengHei Light" panose="020B0304030504040204" pitchFamily="34" charset="-120"/>
            </a:endParaRPr>
          </a:p>
        </p:txBody>
      </p:sp>
      <p:sp>
        <p:nvSpPr>
          <p:cNvPr id="8" name="Oval 7"/>
          <p:cNvSpPr/>
          <p:nvPr/>
        </p:nvSpPr>
        <p:spPr>
          <a:xfrm>
            <a:off x="2221910" y="1871967"/>
            <a:ext cx="2197260" cy="2197260"/>
          </a:xfrm>
          <a:prstGeom prst="ellipse">
            <a:avLst/>
          </a:prstGeom>
          <a:solidFill>
            <a:schemeClr val="tx2">
              <a:lumMod val="75000"/>
            </a:schemeClr>
          </a:solidFill>
          <a:ln w="38100">
            <a:solidFill>
              <a:schemeClr val="accent1">
                <a:lumMod val="75000"/>
              </a:schemeClr>
            </a:solidFill>
          </a:ln>
          <a:effectLst>
            <a:innerShdw dist="114300" dir="2700000">
              <a:schemeClr val="accent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icrosoft JhengHei Light" panose="020B0304030504040204" pitchFamily="34" charset="-120"/>
                <a:ea typeface="Microsoft JhengHei Light" panose="020B0304030504040204" pitchFamily="34" charset="-120"/>
              </a:rPr>
              <a:t>CLSI Guideline</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9" name="Oval 8"/>
          <p:cNvSpPr/>
          <p:nvPr/>
        </p:nvSpPr>
        <p:spPr>
          <a:xfrm>
            <a:off x="5378370" y="2918997"/>
            <a:ext cx="2197260" cy="2197260"/>
          </a:xfrm>
          <a:prstGeom prst="ellipse">
            <a:avLst/>
          </a:prstGeom>
          <a:solidFill>
            <a:schemeClr val="bg1"/>
          </a:solidFill>
          <a:ln w="38100">
            <a:solidFill>
              <a:schemeClr val="accent4">
                <a:lumMod val="75000"/>
              </a:schemeClr>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accent4">
                    <a:lumMod val="75000"/>
                  </a:schemeClr>
                </a:solidFill>
                <a:latin typeface="Microsoft JhengHei Light" panose="020B0304030504040204" pitchFamily="34" charset="-120"/>
                <a:ea typeface="Microsoft JhengHei Light" panose="020B0304030504040204" pitchFamily="34" charset="-120"/>
              </a:rPr>
              <a:t>SOP</a:t>
            </a:r>
            <a:endParaRPr lang="en-US" dirty="0">
              <a:solidFill>
                <a:schemeClr val="accent4">
                  <a:lumMod val="75000"/>
                </a:schemeClr>
              </a:solidFill>
              <a:latin typeface="Microsoft JhengHei Light" panose="020B0304030504040204" pitchFamily="34" charset="-120"/>
              <a:ea typeface="Microsoft JhengHei Light" panose="020B0304030504040204" pitchFamily="34" charset="-120"/>
            </a:endParaRPr>
          </a:p>
        </p:txBody>
      </p:sp>
      <p:sp>
        <p:nvSpPr>
          <p:cNvPr id="10" name="Oval 9"/>
          <p:cNvSpPr/>
          <p:nvPr/>
        </p:nvSpPr>
        <p:spPr>
          <a:xfrm>
            <a:off x="8417223" y="4255809"/>
            <a:ext cx="2506701" cy="2506701"/>
          </a:xfrm>
          <a:prstGeom prst="ellipse">
            <a:avLst/>
          </a:prstGeom>
          <a:solidFill>
            <a:schemeClr val="bg1"/>
          </a:solidFill>
          <a:ln w="38100">
            <a:solidFill>
              <a:srgbClr val="C00000"/>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C00000"/>
                </a:solidFill>
                <a:latin typeface="Microsoft JhengHei Light" panose="020B0304030504040204" pitchFamily="34" charset="-120"/>
                <a:ea typeface="Microsoft JhengHei Light" panose="020B0304030504040204" pitchFamily="34" charset="-120"/>
              </a:rPr>
              <a:t>Biostats</a:t>
            </a:r>
          </a:p>
          <a:p>
            <a:pPr algn="ctr"/>
            <a:r>
              <a:rPr lang="de-CH" dirty="0" smtClean="0">
                <a:solidFill>
                  <a:srgbClr val="C00000"/>
                </a:solidFill>
                <a:latin typeface="Microsoft JhengHei Light" panose="020B0304030504040204" pitchFamily="34" charset="-120"/>
                <a:ea typeface="Microsoft JhengHei Light" panose="020B0304030504040204" pitchFamily="34" charset="-120"/>
              </a:rPr>
              <a:t>department</a:t>
            </a:r>
            <a:endParaRPr lang="en-US" dirty="0">
              <a:solidFill>
                <a:srgbClr val="C00000"/>
              </a:solidFill>
              <a:latin typeface="Microsoft JhengHei Light" panose="020B0304030504040204" pitchFamily="34" charset="-120"/>
              <a:ea typeface="Microsoft JhengHei Light" panose="020B0304030504040204" pitchFamily="34" charset="-120"/>
            </a:endParaRPr>
          </a:p>
        </p:txBody>
      </p:sp>
      <p:sp>
        <p:nvSpPr>
          <p:cNvPr id="12" name="Oval 11"/>
          <p:cNvSpPr/>
          <p:nvPr/>
        </p:nvSpPr>
        <p:spPr>
          <a:xfrm>
            <a:off x="10229656" y="1312911"/>
            <a:ext cx="1388537" cy="1382526"/>
          </a:xfrm>
          <a:prstGeom prst="ellipse">
            <a:avLst/>
          </a:prstGeom>
          <a:solidFill>
            <a:schemeClr val="tx2">
              <a:lumMod val="75000"/>
            </a:schemeClr>
          </a:solidFill>
          <a:ln w="38100">
            <a:solidFill>
              <a:schemeClr val="accent1">
                <a:lumMod val="75000"/>
              </a:schemeClr>
            </a:solidFill>
          </a:ln>
          <a:effectLst>
            <a:innerShdw dist="114300" dir="2700000">
              <a:schemeClr val="accent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icrosoft JhengHei Light" panose="020B0304030504040204" pitchFamily="34" charset="-120"/>
                <a:ea typeface="Microsoft JhengHei Light" panose="020B0304030504040204" pitchFamily="34" charset="-120"/>
              </a:rPr>
              <a:t>FDA</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16" name="Title 1"/>
          <p:cNvSpPr>
            <a:spLocks noGrp="1"/>
          </p:cNvSpPr>
          <p:nvPr>
            <p:ph type="title"/>
          </p:nvPr>
        </p:nvSpPr>
        <p:spPr>
          <a:xfrm>
            <a:off x="838200" y="365125"/>
            <a:ext cx="10515600" cy="1325563"/>
          </a:xfrm>
        </p:spPr>
        <p:txBody>
          <a:bodyPr/>
          <a:lstStyle/>
          <a:p>
            <a:pPr fontAlgn="base"/>
            <a:r>
              <a:rPr lang="en-US" dirty="0" smtClean="0">
                <a:solidFill>
                  <a:schemeClr val="bg1"/>
                </a:solidFill>
              </a:rPr>
              <a:t>Mathematical correctness is ensured by multiple planets (institutions)</a:t>
            </a:r>
            <a:endParaRPr lang="en-US" dirty="0">
              <a:solidFill>
                <a:schemeClr val="bg1"/>
              </a:solidFill>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18037">
            <a:off x="1130693" y="3304416"/>
            <a:ext cx="601284" cy="1426423"/>
          </a:xfrm>
          <a:prstGeom prst="rect">
            <a:avLst/>
          </a:prstGeom>
        </p:spPr>
      </p:pic>
    </p:spTree>
    <p:extLst>
      <p:ext uri="{BB962C8B-B14F-4D97-AF65-F5344CB8AC3E}">
        <p14:creationId xmlns:p14="http://schemas.microsoft.com/office/powerpoint/2010/main" val="2530064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1257422" y="2943954"/>
            <a:ext cx="2398246" cy="4008762"/>
            <a:chOff x="1608445" y="3120116"/>
            <a:chExt cx="2398246" cy="4008762"/>
          </a:xfrm>
        </p:grpSpPr>
        <p:sp>
          <p:nvSpPr>
            <p:cNvPr id="5" name="Arc 4"/>
            <p:cNvSpPr/>
            <p:nvPr/>
          </p:nvSpPr>
          <p:spPr>
            <a:xfrm rot="17348514">
              <a:off x="886277" y="4201089"/>
              <a:ext cx="3649957" cy="2205621"/>
            </a:xfrm>
            <a:prstGeom prst="arc">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357626" y="2449059"/>
              <a:ext cx="978008" cy="2320122"/>
            </a:xfrm>
            <a:prstGeom prst="rect">
              <a:avLst/>
            </a:prstGeom>
          </p:spPr>
        </p:pic>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692" y="2649319"/>
            <a:ext cx="978008" cy="2320122"/>
          </a:xfrm>
          <a:prstGeom prst="rect">
            <a:avLst/>
          </a:prstGeom>
        </p:spPr>
      </p:pic>
      <p:sp>
        <p:nvSpPr>
          <p:cNvPr id="18" name="Arc 17"/>
          <p:cNvSpPr/>
          <p:nvPr/>
        </p:nvSpPr>
        <p:spPr>
          <a:xfrm>
            <a:off x="5158320" y="2196763"/>
            <a:ext cx="1419300" cy="2077761"/>
          </a:xfrm>
          <a:prstGeom prst="arc">
            <a:avLst>
              <a:gd name="adj1" fmla="val 10791555"/>
              <a:gd name="adj2" fmla="val 367292"/>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a:off x="6311950" y="1807858"/>
            <a:ext cx="513973" cy="515504"/>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189189" y="2572631"/>
            <a:ext cx="1398083" cy="2466972"/>
            <a:chOff x="9189189" y="2572631"/>
            <a:chExt cx="1398083" cy="2466972"/>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0388" t="-2413" r="-5707" b="70663"/>
            <a:stretch/>
          </p:blipFill>
          <p:spPr>
            <a:xfrm rot="20123861">
              <a:off x="9189189" y="2572631"/>
              <a:ext cx="1135429" cy="736636"/>
            </a:xfrm>
            <a:prstGeom prst="ellipse">
              <a:avLst/>
            </a:prstGeom>
          </p:spPr>
        </p:pic>
        <p:grpSp>
          <p:nvGrpSpPr>
            <p:cNvPr id="35" name="Group 34"/>
            <p:cNvGrpSpPr/>
            <p:nvPr/>
          </p:nvGrpSpPr>
          <p:grpSpPr>
            <a:xfrm>
              <a:off x="9442417" y="3399497"/>
              <a:ext cx="1144855" cy="1640106"/>
              <a:chOff x="9442417" y="3399497"/>
              <a:chExt cx="1144855" cy="1640106"/>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31362" b="40066"/>
              <a:stretch/>
            </p:blipFill>
            <p:spPr>
              <a:xfrm>
                <a:off x="9487455" y="3399497"/>
                <a:ext cx="978008" cy="662916"/>
              </a:xfrm>
              <a:prstGeom prst="rect">
                <a:avLst/>
              </a:prstGeom>
            </p:spPr>
          </p:pic>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2491" t="63228" r="78143" b="1"/>
              <a:stretch/>
            </p:blipFill>
            <p:spPr>
              <a:xfrm rot="1662895">
                <a:off x="9442417" y="4047863"/>
                <a:ext cx="238125" cy="853138"/>
              </a:xfrm>
              <a:prstGeom prst="rect">
                <a:avLst/>
              </a:prstGeom>
            </p:spPr>
          </p:pic>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71096" t="61756"/>
              <a:stretch/>
            </p:blipFill>
            <p:spPr>
              <a:xfrm rot="20252573">
                <a:off x="10304589" y="4061777"/>
                <a:ext cx="282683" cy="887317"/>
              </a:xfrm>
              <a:prstGeom prst="rect">
                <a:avLst/>
              </a:prstGeom>
            </p:spPr>
          </p:pic>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39995" t="60083" r="40039" b="-166"/>
              <a:stretch/>
            </p:blipFill>
            <p:spPr>
              <a:xfrm rot="20392200">
                <a:off x="9978055" y="4109605"/>
                <a:ext cx="195263" cy="929998"/>
              </a:xfrm>
              <a:prstGeom prst="ellipse">
                <a:avLst/>
              </a:prstGeom>
            </p:spPr>
          </p:pic>
        </p:grpSp>
      </p:grpSp>
      <p:sp>
        <p:nvSpPr>
          <p:cNvPr id="6" name="Rectangle 5"/>
          <p:cNvSpPr/>
          <p:nvPr/>
        </p:nvSpPr>
        <p:spPr>
          <a:xfrm>
            <a:off x="1457564" y="5571020"/>
            <a:ext cx="776175" cy="369332"/>
          </a:xfrm>
          <a:prstGeom prst="rect">
            <a:avLst/>
          </a:prstGeom>
        </p:spPr>
        <p:txBody>
          <a:bodyPr wrap="none">
            <a:spAutoFit/>
          </a:bodyPr>
          <a:lstStyle/>
          <a:p>
            <a:r>
              <a:rPr lang="de-CH" dirty="0" smtClean="0">
                <a:solidFill>
                  <a:schemeClr val="bg1"/>
                </a:solidFill>
              </a:rPr>
              <a:t>SPEED</a:t>
            </a:r>
            <a:endParaRPr lang="en-US" dirty="0">
              <a:solidFill>
                <a:schemeClr val="bg1"/>
              </a:solidFill>
            </a:endParaRPr>
          </a:p>
        </p:txBody>
      </p:sp>
      <p:sp>
        <p:nvSpPr>
          <p:cNvPr id="17" name="Rectangle 16"/>
          <p:cNvSpPr/>
          <p:nvPr/>
        </p:nvSpPr>
        <p:spPr>
          <a:xfrm>
            <a:off x="5193046" y="5571020"/>
            <a:ext cx="1419299" cy="369332"/>
          </a:xfrm>
          <a:prstGeom prst="rect">
            <a:avLst/>
          </a:prstGeom>
        </p:spPr>
        <p:txBody>
          <a:bodyPr wrap="none">
            <a:spAutoFit/>
          </a:bodyPr>
          <a:lstStyle/>
          <a:p>
            <a:r>
              <a:rPr lang="de-CH" dirty="0" smtClean="0">
                <a:solidFill>
                  <a:schemeClr val="bg1"/>
                </a:solidFill>
              </a:rPr>
              <a:t>ROBUSTNESS</a:t>
            </a:r>
            <a:endParaRPr lang="en-US" dirty="0">
              <a:solidFill>
                <a:schemeClr val="bg1"/>
              </a:solidFill>
            </a:endParaRPr>
          </a:p>
        </p:txBody>
      </p:sp>
      <p:sp>
        <p:nvSpPr>
          <p:cNvPr id="34" name="Rectangle 33"/>
          <p:cNvSpPr/>
          <p:nvPr/>
        </p:nvSpPr>
        <p:spPr>
          <a:xfrm>
            <a:off x="9130361" y="5587689"/>
            <a:ext cx="1692195" cy="369332"/>
          </a:xfrm>
          <a:prstGeom prst="rect">
            <a:avLst/>
          </a:prstGeom>
        </p:spPr>
        <p:txBody>
          <a:bodyPr wrap="none">
            <a:spAutoFit/>
          </a:bodyPr>
          <a:lstStyle/>
          <a:p>
            <a:r>
              <a:rPr lang="de-CH" dirty="0" smtClean="0">
                <a:solidFill>
                  <a:schemeClr val="bg1"/>
                </a:solidFill>
              </a:rPr>
              <a:t>CONSTRUCTION</a:t>
            </a:r>
            <a:endParaRPr lang="en-US" dirty="0">
              <a:solidFill>
                <a:schemeClr val="bg1"/>
              </a:solidFill>
            </a:endParaRPr>
          </a:p>
        </p:txBody>
      </p:sp>
      <p:cxnSp>
        <p:nvCxnSpPr>
          <p:cNvPr id="37" name="Straight Arrow Connector 36"/>
          <p:cNvCxnSpPr/>
          <p:nvPr/>
        </p:nvCxnSpPr>
        <p:spPr>
          <a:xfrm flipH="1">
            <a:off x="6460312" y="2463364"/>
            <a:ext cx="435904" cy="102570"/>
          </a:xfrm>
          <a:prstGeom prst="straightConnector1">
            <a:avLst/>
          </a:prstGeom>
          <a:ln>
            <a:solidFill>
              <a:schemeClr val="accent3">
                <a:lumMod val="20000"/>
                <a:lumOff val="80000"/>
              </a:schemeClr>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SPACE SHIP REQUIREMENTS</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303363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1257422" y="2943954"/>
            <a:ext cx="2398246" cy="4008762"/>
            <a:chOff x="1608445" y="3120116"/>
            <a:chExt cx="2398246" cy="4008762"/>
          </a:xfrm>
        </p:grpSpPr>
        <p:sp>
          <p:nvSpPr>
            <p:cNvPr id="5" name="Arc 4"/>
            <p:cNvSpPr/>
            <p:nvPr/>
          </p:nvSpPr>
          <p:spPr>
            <a:xfrm rot="17348514">
              <a:off x="886277" y="4201089"/>
              <a:ext cx="3649957" cy="2205621"/>
            </a:xfrm>
            <a:prstGeom prst="arc">
              <a:avLst/>
            </a:prstGeom>
            <a:ln w="76200">
              <a:solidFill>
                <a:srgbClr val="6BEBF9"/>
              </a:solidFill>
            </a:ln>
            <a:effectLst>
              <a:glow rad="279400">
                <a:srgbClr val="13DFF5">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2357626" y="2449059"/>
              <a:ext cx="978008" cy="2320122"/>
            </a:xfrm>
            <a:prstGeom prst="rect">
              <a:avLst/>
            </a:prstGeom>
          </p:spPr>
        </p:pic>
      </p:grp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786293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315463" cy="7280476"/>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8" name="Oval 7"/>
          <p:cNvSpPr/>
          <p:nvPr/>
        </p:nvSpPr>
        <p:spPr>
          <a:xfrm>
            <a:off x="3088685" y="538622"/>
            <a:ext cx="2197260" cy="2197260"/>
          </a:xfrm>
          <a:prstGeom prst="ellipse">
            <a:avLst/>
          </a:prstGeom>
          <a:solidFill>
            <a:schemeClr val="tx2">
              <a:lumMod val="75000"/>
            </a:schemeClr>
          </a:solidFill>
          <a:ln w="38100">
            <a:solidFill>
              <a:schemeClr val="accent1">
                <a:lumMod val="75000"/>
              </a:schemeClr>
            </a:solidFill>
          </a:ln>
          <a:effectLst>
            <a:innerShdw dist="114300" dir="2700000">
              <a:schemeClr val="accent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icrosoft JhengHei Light" panose="020B0304030504040204" pitchFamily="34" charset="-120"/>
                <a:ea typeface="Microsoft JhengHei Light" panose="020B0304030504040204" pitchFamily="34" charset="-120"/>
              </a:rPr>
              <a:t>CLSI Guideline</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9" name="Oval 8"/>
          <p:cNvSpPr/>
          <p:nvPr/>
        </p:nvSpPr>
        <p:spPr>
          <a:xfrm>
            <a:off x="4187315" y="3640238"/>
            <a:ext cx="2197260" cy="2197260"/>
          </a:xfrm>
          <a:prstGeom prst="ellipse">
            <a:avLst/>
          </a:prstGeom>
          <a:solidFill>
            <a:schemeClr val="bg1"/>
          </a:solidFill>
          <a:ln w="38100">
            <a:solidFill>
              <a:schemeClr val="accent4">
                <a:lumMod val="75000"/>
              </a:schemeClr>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chemeClr val="accent4">
                    <a:lumMod val="75000"/>
                  </a:schemeClr>
                </a:solidFill>
                <a:latin typeface="Microsoft JhengHei Light" panose="020B0304030504040204" pitchFamily="34" charset="-120"/>
                <a:ea typeface="Microsoft JhengHei Light" panose="020B0304030504040204" pitchFamily="34" charset="-120"/>
              </a:rPr>
              <a:t>SOP</a:t>
            </a:r>
            <a:endParaRPr lang="en-US" dirty="0">
              <a:solidFill>
                <a:schemeClr val="accent4">
                  <a:lumMod val="75000"/>
                </a:schemeClr>
              </a:solidFill>
              <a:latin typeface="Microsoft JhengHei Light" panose="020B0304030504040204" pitchFamily="34" charset="-120"/>
              <a:ea typeface="Microsoft JhengHei Light" panose="020B0304030504040204" pitchFamily="34" charset="-120"/>
            </a:endParaRPr>
          </a:p>
        </p:txBody>
      </p:sp>
      <p:sp>
        <p:nvSpPr>
          <p:cNvPr id="10" name="Oval 9"/>
          <p:cNvSpPr/>
          <p:nvPr/>
        </p:nvSpPr>
        <p:spPr>
          <a:xfrm>
            <a:off x="6384575" y="1482532"/>
            <a:ext cx="2506701" cy="2506701"/>
          </a:xfrm>
          <a:prstGeom prst="ellipse">
            <a:avLst/>
          </a:prstGeom>
          <a:solidFill>
            <a:schemeClr val="bg1"/>
          </a:solidFill>
          <a:ln w="38100">
            <a:solidFill>
              <a:srgbClr val="C00000"/>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C00000"/>
                </a:solidFill>
                <a:latin typeface="Microsoft JhengHei Light" panose="020B0304030504040204" pitchFamily="34" charset="-120"/>
                <a:ea typeface="Microsoft JhengHei Light" panose="020B0304030504040204" pitchFamily="34" charset="-120"/>
              </a:rPr>
              <a:t>Biostats</a:t>
            </a:r>
            <a:endParaRPr lang="en-US" dirty="0">
              <a:solidFill>
                <a:srgbClr val="C00000"/>
              </a:solidFill>
              <a:latin typeface="Microsoft JhengHei Light" panose="020B0304030504040204" pitchFamily="34" charset="-120"/>
              <a:ea typeface="Microsoft JhengHei Light" panose="020B0304030504040204" pitchFamily="34" charset="-120"/>
            </a:endParaRPr>
          </a:p>
        </p:txBody>
      </p:sp>
      <p:sp>
        <p:nvSpPr>
          <p:cNvPr id="11" name="Oval 10"/>
          <p:cNvSpPr/>
          <p:nvPr/>
        </p:nvSpPr>
        <p:spPr>
          <a:xfrm>
            <a:off x="8220204" y="4250507"/>
            <a:ext cx="1911287" cy="1911287"/>
          </a:xfrm>
          <a:prstGeom prst="ellipse">
            <a:avLst/>
          </a:prstGeom>
          <a:solidFill>
            <a:schemeClr val="bg1"/>
          </a:solidFill>
          <a:ln w="38100">
            <a:solidFill>
              <a:srgbClr val="EAB13E"/>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EAB13E"/>
                </a:solidFill>
                <a:latin typeface="Microsoft JhengHei Light" panose="020B0304030504040204" pitchFamily="34" charset="-120"/>
                <a:ea typeface="Microsoft JhengHei Light" panose="020B0304030504040204" pitchFamily="34" charset="-120"/>
              </a:rPr>
              <a:t>report</a:t>
            </a:r>
            <a:endParaRPr lang="en-US" dirty="0">
              <a:solidFill>
                <a:srgbClr val="EAB13E"/>
              </a:solidFill>
              <a:latin typeface="Microsoft JhengHei Light" panose="020B0304030504040204" pitchFamily="34" charset="-120"/>
              <a:ea typeface="Microsoft JhengHei Light" panose="020B0304030504040204" pitchFamily="34" charset="-120"/>
            </a:endParaRPr>
          </a:p>
        </p:txBody>
      </p:sp>
      <p:sp>
        <p:nvSpPr>
          <p:cNvPr id="12" name="Oval 11"/>
          <p:cNvSpPr/>
          <p:nvPr/>
        </p:nvSpPr>
        <p:spPr>
          <a:xfrm>
            <a:off x="10422945" y="355474"/>
            <a:ext cx="1388537" cy="1382526"/>
          </a:xfrm>
          <a:prstGeom prst="ellipse">
            <a:avLst/>
          </a:prstGeom>
          <a:solidFill>
            <a:schemeClr val="tx2">
              <a:lumMod val="75000"/>
            </a:schemeClr>
          </a:solidFill>
          <a:ln w="38100">
            <a:solidFill>
              <a:schemeClr val="accent1">
                <a:lumMod val="75000"/>
              </a:schemeClr>
            </a:solidFill>
          </a:ln>
          <a:effectLst>
            <a:innerShdw dist="114300" dir="2700000">
              <a:schemeClr val="accent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1"/>
                </a:solidFill>
                <a:latin typeface="Microsoft JhengHei Light" panose="020B0304030504040204" pitchFamily="34" charset="-120"/>
                <a:ea typeface="Microsoft JhengHei Light" panose="020B0304030504040204" pitchFamily="34" charset="-120"/>
              </a:rPr>
              <a:t>FDA</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13" name="Oval 12"/>
          <p:cNvSpPr/>
          <p:nvPr/>
        </p:nvSpPr>
        <p:spPr>
          <a:xfrm>
            <a:off x="557264" y="4255809"/>
            <a:ext cx="2300235" cy="2300235"/>
          </a:xfrm>
          <a:prstGeom prst="ellipse">
            <a:avLst/>
          </a:prstGeom>
          <a:solidFill>
            <a:schemeClr val="bg1"/>
          </a:solidFill>
          <a:ln w="38100">
            <a:solidFill>
              <a:srgbClr val="92D050"/>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any department`s</a:t>
            </a:r>
          </a:p>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data</a:t>
            </a:r>
            <a:endParaRPr lang="en-US" dirty="0">
              <a:solidFill>
                <a:srgbClr val="00B050"/>
              </a:solidFill>
              <a:latin typeface="Microsoft JhengHei Light" panose="020B0304030504040204" pitchFamily="34" charset="-120"/>
              <a:ea typeface="Microsoft JhengHei Light" panose="020B0304030504040204" pitchFamily="34" charset="-12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308505">
            <a:off x="1396769" y="2681460"/>
            <a:ext cx="978008" cy="2320122"/>
          </a:xfrm>
          <a:prstGeom prst="rect">
            <a:avLst/>
          </a:prstGeom>
        </p:spPr>
      </p:pic>
    </p:spTree>
    <p:extLst>
      <p:ext uri="{BB962C8B-B14F-4D97-AF65-F5344CB8AC3E}">
        <p14:creationId xmlns:p14="http://schemas.microsoft.com/office/powerpoint/2010/main" val="9501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81481E-6 L 0.16601 -0.24051 " pathEditMode="relative" rAng="0" ptsTypes="AA">
                                      <p:cBhvr>
                                        <p:cTn id="6" dur="1000" fill="hold"/>
                                        <p:tgtEl>
                                          <p:spTgt spid="4"/>
                                        </p:tgtEl>
                                        <p:attrNameLst>
                                          <p:attrName>ppt_x</p:attrName>
                                          <p:attrName>ppt_y</p:attrName>
                                        </p:attrNameLst>
                                      </p:cBhvr>
                                      <p:rCtr x="8294" y="-12037"/>
                                    </p:animMotion>
                                  </p:childTnLst>
                                </p:cTn>
                              </p:par>
                            </p:childTnLst>
                          </p:cTn>
                        </p:par>
                        <p:par>
                          <p:cTn id="7" fill="hold">
                            <p:stCondLst>
                              <p:cond delay="1000"/>
                            </p:stCondLst>
                            <p:childTnLst>
                              <p:par>
                                <p:cTn id="8" presetID="8" presetClass="emph" presetSubtype="0" fill="hold" nodeType="afterEffect">
                                  <p:stCondLst>
                                    <p:cond delay="0"/>
                                  </p:stCondLst>
                                  <p:childTnLst>
                                    <p:animRot by="5400000">
                                      <p:cBhvr>
                                        <p:cTn id="9" dur="1000" fill="hold"/>
                                        <p:tgtEl>
                                          <p:spTgt spid="4"/>
                                        </p:tgtEl>
                                        <p:attrNameLst>
                                          <p:attrName>r</p:attrName>
                                        </p:attrNameLst>
                                      </p:cBhvr>
                                    </p:animRot>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0.16601 -0.24051 L 0.30364 0.15347 " pathEditMode="relative" rAng="0" ptsTypes="AA">
                                      <p:cBhvr>
                                        <p:cTn id="12" dur="2000" fill="hold"/>
                                        <p:tgtEl>
                                          <p:spTgt spid="4"/>
                                        </p:tgtEl>
                                        <p:attrNameLst>
                                          <p:attrName>ppt_x</p:attrName>
                                          <p:attrName>ppt_y</p:attrName>
                                        </p:attrNameLst>
                                      </p:cBhvr>
                                      <p:rCtr x="6875" y="19699"/>
                                    </p:animMotion>
                                  </p:childTnLst>
                                </p:cTn>
                              </p:par>
                            </p:childTnLst>
                          </p:cTn>
                        </p:par>
                        <p:par>
                          <p:cTn id="13" fill="hold">
                            <p:stCondLst>
                              <p:cond delay="4000"/>
                            </p:stCondLst>
                            <p:childTnLst>
                              <p:par>
                                <p:cTn id="14" presetID="8" presetClass="emph" presetSubtype="0" fill="hold" nodeType="afterEffect">
                                  <p:stCondLst>
                                    <p:cond delay="0"/>
                                  </p:stCondLst>
                                  <p:childTnLst>
                                    <p:animRot by="-5400000">
                                      <p:cBhvr>
                                        <p:cTn id="15" dur="1000" fill="hold"/>
                                        <p:tgtEl>
                                          <p:spTgt spid="4"/>
                                        </p:tgtEl>
                                        <p:attrNameLst>
                                          <p:attrName>r</p:attrName>
                                        </p:attrNameLst>
                                      </p:cBhvr>
                                    </p:animRot>
                                  </p:childTnLst>
                                </p:cTn>
                              </p:par>
                            </p:childTnLst>
                          </p:cTn>
                        </p:par>
                        <p:par>
                          <p:cTn id="16" fill="hold">
                            <p:stCondLst>
                              <p:cond delay="5000"/>
                            </p:stCondLst>
                            <p:childTnLst>
                              <p:par>
                                <p:cTn id="17" presetID="42" presetClass="path" presetSubtype="0" accel="50000" decel="50000" fill="hold" nodeType="afterEffect">
                                  <p:stCondLst>
                                    <p:cond delay="0"/>
                                  </p:stCondLst>
                                  <p:childTnLst>
                                    <p:animMotion origin="layout" path="M 0.30364 0.15347 L 0.48346 -0.16135 " pathEditMode="relative" rAng="0" ptsTypes="AA">
                                      <p:cBhvr>
                                        <p:cTn id="18" dur="2000" fill="hold"/>
                                        <p:tgtEl>
                                          <p:spTgt spid="4"/>
                                        </p:tgtEl>
                                        <p:attrNameLst>
                                          <p:attrName>ppt_x</p:attrName>
                                          <p:attrName>ppt_y</p:attrName>
                                        </p:attrNameLst>
                                      </p:cBhvr>
                                      <p:rCtr x="8984" y="-15741"/>
                                    </p:animMotion>
                                  </p:childTnLst>
                                </p:cTn>
                              </p:par>
                            </p:childTnLst>
                          </p:cTn>
                        </p:par>
                        <p:par>
                          <p:cTn id="19" fill="hold">
                            <p:stCondLst>
                              <p:cond delay="7000"/>
                            </p:stCondLst>
                            <p:childTnLst>
                              <p:par>
                                <p:cTn id="20" presetID="8" presetClass="emph" presetSubtype="0" fill="hold" nodeType="afterEffect">
                                  <p:stCondLst>
                                    <p:cond delay="0"/>
                                  </p:stCondLst>
                                  <p:childTnLst>
                                    <p:animRot by="21600000">
                                      <p:cBhvr>
                                        <p:cTn id="21" dur="2000" fill="hold"/>
                                        <p:tgtEl>
                                          <p:spTgt spid="4"/>
                                        </p:tgtEl>
                                        <p:attrNameLst>
                                          <p:attrName>r</p:attrName>
                                        </p:attrNameLst>
                                      </p:cBhvr>
                                    </p:animRot>
                                  </p:childTnLst>
                                </p:cTn>
                              </p:par>
                            </p:childTnLst>
                          </p:cTn>
                        </p:par>
                        <p:par>
                          <p:cTn id="22" fill="hold">
                            <p:stCondLst>
                              <p:cond delay="9000"/>
                            </p:stCondLst>
                            <p:childTnLst>
                              <p:par>
                                <p:cTn id="23" presetID="8" presetClass="emph" presetSubtype="0" fill="hold" nodeType="afterEffect">
                                  <p:stCondLst>
                                    <p:cond delay="100"/>
                                  </p:stCondLst>
                                  <p:childTnLst>
                                    <p:animRot by="5400000">
                                      <p:cBhvr>
                                        <p:cTn id="24" dur="1000" fill="hold"/>
                                        <p:tgtEl>
                                          <p:spTgt spid="4"/>
                                        </p:tgtEl>
                                        <p:attrNameLst>
                                          <p:attrName>r</p:attrName>
                                        </p:attrNameLst>
                                      </p:cBhvr>
                                    </p:animRot>
                                  </p:childTnLst>
                                </p:cTn>
                              </p:par>
                            </p:childTnLst>
                          </p:cTn>
                        </p:par>
                        <p:par>
                          <p:cTn id="25" fill="hold">
                            <p:stCondLst>
                              <p:cond delay="10100"/>
                            </p:stCondLst>
                            <p:childTnLst>
                              <p:par>
                                <p:cTn id="26" presetID="42" presetClass="path" presetSubtype="0" accel="50000" decel="50000" fill="hold" nodeType="afterEffect">
                                  <p:stCondLst>
                                    <p:cond delay="0"/>
                                  </p:stCondLst>
                                  <p:childTnLst>
                                    <p:animMotion origin="layout" path="M 0.48346 -0.16135 L 0.59492 0.20393 " pathEditMode="relative" rAng="0" ptsTypes="AA">
                                      <p:cBhvr>
                                        <p:cTn id="27" dur="2000" fill="hold"/>
                                        <p:tgtEl>
                                          <p:spTgt spid="4"/>
                                        </p:tgtEl>
                                        <p:attrNameLst>
                                          <p:attrName>ppt_x</p:attrName>
                                          <p:attrName>ppt_y</p:attrName>
                                        </p:attrNameLst>
                                      </p:cBhvr>
                                      <p:rCtr x="5573" y="18264"/>
                                    </p:animMotion>
                                  </p:childTnLst>
                                </p:cTn>
                              </p:par>
                            </p:childTnLst>
                          </p:cTn>
                        </p:par>
                        <p:par>
                          <p:cTn id="28" fill="hold">
                            <p:stCondLst>
                              <p:cond delay="12100"/>
                            </p:stCondLst>
                            <p:childTnLst>
                              <p:par>
                                <p:cTn id="29" presetID="8" presetClass="emph" presetSubtype="0" fill="hold" nodeType="afterEffect">
                                  <p:stCondLst>
                                    <p:cond delay="0"/>
                                  </p:stCondLst>
                                  <p:childTnLst>
                                    <p:animRot by="-6000000">
                                      <p:cBhvr>
                                        <p:cTn id="30" dur="1000" fill="hold"/>
                                        <p:tgtEl>
                                          <p:spTgt spid="4"/>
                                        </p:tgtEl>
                                        <p:attrNameLst>
                                          <p:attrName>r</p:attrName>
                                        </p:attrNameLst>
                                      </p:cBhvr>
                                    </p:animRot>
                                  </p:childTnLst>
                                </p:cTn>
                              </p:par>
                            </p:childTnLst>
                          </p:cTn>
                        </p:par>
                        <p:par>
                          <p:cTn id="31" fill="hold">
                            <p:stCondLst>
                              <p:cond delay="13100"/>
                            </p:stCondLst>
                            <p:childTnLst>
                              <p:par>
                                <p:cTn id="32" presetID="42" presetClass="path" presetSubtype="0" accel="50000" decel="50000" fill="hold" nodeType="afterEffect">
                                  <p:stCondLst>
                                    <p:cond delay="0"/>
                                  </p:stCondLst>
                                  <p:childTnLst>
                                    <p:animMotion origin="layout" path="M 0.59492 0.20393 L 0.86289 -0.78334 " pathEditMode="relative" rAng="0" ptsTypes="AA">
                                      <p:cBhvr>
                                        <p:cTn id="33" dur="2000" fill="hold"/>
                                        <p:tgtEl>
                                          <p:spTgt spid="4"/>
                                        </p:tgtEl>
                                        <p:attrNameLst>
                                          <p:attrName>ppt_x</p:attrName>
                                          <p:attrName>ppt_y</p:attrName>
                                        </p:attrNameLst>
                                      </p:cBhvr>
                                      <p:rCtr x="13398" y="-4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218661"/>
            <a:ext cx="12315463" cy="7524537"/>
          </a:xfrm>
          <a:prstGeom prst="rect">
            <a:avLst/>
          </a:prstGeom>
          <a:gradFill flip="none" rotWithShape="1">
            <a:gsLst>
              <a:gs pos="0">
                <a:schemeClr val="accent1">
                  <a:shade val="30000"/>
                  <a:satMod val="115000"/>
                </a:schemeClr>
              </a:gs>
              <a:gs pos="100000">
                <a:schemeClr val="tx1"/>
              </a:gs>
              <a:gs pos="63000">
                <a:schemeClr val="accent1">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c 1"/>
          <p:cNvSpPr/>
          <p:nvPr/>
        </p:nvSpPr>
        <p:spPr>
          <a:xfrm rot="20763857">
            <a:off x="1846229" y="3424759"/>
            <a:ext cx="7028823" cy="1817325"/>
          </a:xfrm>
          <a:prstGeom prst="arc">
            <a:avLst>
              <a:gd name="adj1" fmla="val 10988388"/>
              <a:gd name="adj2" fmla="val 21508243"/>
            </a:avLst>
          </a:prstGeom>
          <a:ln w="3175">
            <a:solidFill>
              <a:srgbClr val="6BEBF9"/>
            </a:solidFill>
          </a:ln>
          <a:effectLst>
            <a:glow rad="673100">
              <a:srgbClr val="13DFF5"/>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6BEBF9"/>
              </a:solidFill>
            </a:endParaRPr>
          </a:p>
        </p:txBody>
      </p:sp>
      <p:sp>
        <p:nvSpPr>
          <p:cNvPr id="22" name="Title 1"/>
          <p:cNvSpPr txBox="1">
            <a:spLocks/>
          </p:cNvSpPr>
          <p:nvPr/>
        </p:nvSpPr>
        <p:spPr>
          <a:xfrm>
            <a:off x="791901" y="100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smtClean="0">
                <a:solidFill>
                  <a:schemeClr val="bg1"/>
                </a:solidFill>
                <a:latin typeface="Microsoft JhengHei Light" panose="020B0304030504040204" pitchFamily="34" charset="-120"/>
                <a:ea typeface="Microsoft JhengHei Light" panose="020B0304030504040204" pitchFamily="34" charset="-120"/>
              </a:rPr>
              <a:t>SPEED</a:t>
            </a:r>
            <a:endParaRPr lang="en-US" dirty="0">
              <a:solidFill>
                <a:schemeClr val="bg1"/>
              </a:solidFill>
              <a:latin typeface="Microsoft JhengHei Light" panose="020B0304030504040204" pitchFamily="34" charset="-120"/>
              <a:ea typeface="Microsoft JhengHei Light" panose="020B0304030504040204" pitchFamily="34" charset="-120"/>
            </a:endParaRPr>
          </a:p>
        </p:txBody>
      </p:sp>
      <p:sp>
        <p:nvSpPr>
          <p:cNvPr id="8" name="Oval 7"/>
          <p:cNvSpPr/>
          <p:nvPr/>
        </p:nvSpPr>
        <p:spPr>
          <a:xfrm>
            <a:off x="2754525" y="1540990"/>
            <a:ext cx="2197260" cy="2197260"/>
          </a:xfrm>
          <a:prstGeom prst="ellipse">
            <a:avLst/>
          </a:prstGeom>
          <a:solidFill>
            <a:schemeClr val="bg1"/>
          </a:solidFill>
          <a:ln w="38100">
            <a:solidFill>
              <a:schemeClr val="accent1">
                <a:lumMod val="75000"/>
              </a:schemeClr>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accent1">
                    <a:lumMod val="75000"/>
                  </a:schemeClr>
                </a:solidFill>
                <a:latin typeface="Microsoft JhengHei Light" panose="020B0304030504040204" pitchFamily="34" charset="-120"/>
                <a:ea typeface="Microsoft JhengHei Light" panose="020B0304030504040204" pitchFamily="34" charset="-120"/>
              </a:rPr>
              <a:t>CLSI Guideline</a:t>
            </a:r>
            <a:endParaRPr lang="en-US" dirty="0">
              <a:solidFill>
                <a:schemeClr val="accent1">
                  <a:lumMod val="75000"/>
                </a:schemeClr>
              </a:solidFill>
              <a:latin typeface="Microsoft JhengHei Light" panose="020B0304030504040204" pitchFamily="34" charset="-120"/>
              <a:ea typeface="Microsoft JhengHei Light" panose="020B0304030504040204" pitchFamily="34" charset="-120"/>
            </a:endParaRPr>
          </a:p>
        </p:txBody>
      </p:sp>
      <p:sp>
        <p:nvSpPr>
          <p:cNvPr id="9" name="Oval 8"/>
          <p:cNvSpPr/>
          <p:nvPr/>
        </p:nvSpPr>
        <p:spPr>
          <a:xfrm>
            <a:off x="4187315" y="3640238"/>
            <a:ext cx="2197260" cy="2197260"/>
          </a:xfrm>
          <a:prstGeom prst="ellipse">
            <a:avLst/>
          </a:prstGeom>
          <a:solidFill>
            <a:schemeClr val="bg1"/>
          </a:solidFill>
          <a:ln w="38100">
            <a:solidFill>
              <a:schemeClr val="accent4">
                <a:lumMod val="75000"/>
              </a:schemeClr>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accent4">
                    <a:lumMod val="75000"/>
                  </a:schemeClr>
                </a:solidFill>
                <a:latin typeface="Microsoft JhengHei Light" panose="020B0304030504040204" pitchFamily="34" charset="-120"/>
                <a:ea typeface="Microsoft JhengHei Light" panose="020B0304030504040204" pitchFamily="34" charset="-120"/>
              </a:rPr>
              <a:t>SOP</a:t>
            </a:r>
            <a:endParaRPr lang="en-US" dirty="0">
              <a:solidFill>
                <a:schemeClr val="accent4">
                  <a:lumMod val="75000"/>
                </a:schemeClr>
              </a:solidFill>
              <a:latin typeface="Microsoft JhengHei Light" panose="020B0304030504040204" pitchFamily="34" charset="-120"/>
              <a:ea typeface="Microsoft JhengHei Light" panose="020B0304030504040204" pitchFamily="34" charset="-120"/>
            </a:endParaRPr>
          </a:p>
        </p:txBody>
      </p:sp>
      <p:sp>
        <p:nvSpPr>
          <p:cNvPr id="10" name="Oval 9"/>
          <p:cNvSpPr/>
          <p:nvPr/>
        </p:nvSpPr>
        <p:spPr>
          <a:xfrm>
            <a:off x="5713477" y="1279553"/>
            <a:ext cx="2506701" cy="2506701"/>
          </a:xfrm>
          <a:prstGeom prst="ellipse">
            <a:avLst/>
          </a:prstGeom>
          <a:solidFill>
            <a:schemeClr val="bg1"/>
          </a:solidFill>
          <a:ln w="38100">
            <a:solidFill>
              <a:srgbClr val="C00000"/>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C00000"/>
                </a:solidFill>
                <a:latin typeface="Microsoft JhengHei Light" panose="020B0304030504040204" pitchFamily="34" charset="-120"/>
                <a:ea typeface="Microsoft JhengHei Light" panose="020B0304030504040204" pitchFamily="34" charset="-120"/>
              </a:rPr>
              <a:t>Biostats</a:t>
            </a:r>
            <a:endParaRPr lang="en-US" dirty="0">
              <a:solidFill>
                <a:srgbClr val="C00000"/>
              </a:solidFill>
              <a:latin typeface="Microsoft JhengHei Light" panose="020B0304030504040204" pitchFamily="34" charset="-120"/>
              <a:ea typeface="Microsoft JhengHei Light" panose="020B0304030504040204" pitchFamily="34" charset="-120"/>
            </a:endParaRPr>
          </a:p>
        </p:txBody>
      </p:sp>
      <p:sp>
        <p:nvSpPr>
          <p:cNvPr id="11" name="Oval 10"/>
          <p:cNvSpPr/>
          <p:nvPr/>
        </p:nvSpPr>
        <p:spPr>
          <a:xfrm>
            <a:off x="7740781" y="3291462"/>
            <a:ext cx="1911287" cy="1911287"/>
          </a:xfrm>
          <a:prstGeom prst="ellipse">
            <a:avLst/>
          </a:prstGeom>
          <a:solidFill>
            <a:schemeClr val="bg1"/>
          </a:solidFill>
          <a:ln w="38100">
            <a:solidFill>
              <a:srgbClr val="EAB13E"/>
            </a:solidFill>
          </a:ln>
          <a:effectLst>
            <a:innerShdw dist="1143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EAB13E"/>
                </a:solidFill>
                <a:latin typeface="Microsoft JhengHei Light" panose="020B0304030504040204" pitchFamily="34" charset="-120"/>
                <a:ea typeface="Microsoft JhengHei Light" panose="020B0304030504040204" pitchFamily="34" charset="-120"/>
              </a:rPr>
              <a:t>report</a:t>
            </a:r>
            <a:endParaRPr lang="en-US" dirty="0">
              <a:solidFill>
                <a:srgbClr val="EAB13E"/>
              </a:solidFill>
              <a:latin typeface="Microsoft JhengHei Light" panose="020B0304030504040204" pitchFamily="34" charset="-120"/>
              <a:ea typeface="Microsoft JhengHei Light" panose="020B0304030504040204" pitchFamily="34" charset="-120"/>
            </a:endParaRPr>
          </a:p>
        </p:txBody>
      </p:sp>
      <p:sp>
        <p:nvSpPr>
          <p:cNvPr id="12" name="Oval 11"/>
          <p:cNvSpPr/>
          <p:nvPr/>
        </p:nvSpPr>
        <p:spPr>
          <a:xfrm>
            <a:off x="10422945" y="355474"/>
            <a:ext cx="1388537" cy="1382526"/>
          </a:xfrm>
          <a:prstGeom prst="ellipse">
            <a:avLst/>
          </a:prstGeom>
          <a:solidFill>
            <a:schemeClr val="bg1"/>
          </a:solidFill>
          <a:ln w="38100">
            <a:solidFill>
              <a:schemeClr val="bg2">
                <a:lumMod val="50000"/>
              </a:schemeClr>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bg2">
                    <a:lumMod val="50000"/>
                  </a:schemeClr>
                </a:solidFill>
                <a:latin typeface="Microsoft JhengHei Light" panose="020B0304030504040204" pitchFamily="34" charset="-120"/>
                <a:ea typeface="Microsoft JhengHei Light" panose="020B0304030504040204" pitchFamily="34" charset="-120"/>
              </a:rPr>
              <a:t>FDA</a:t>
            </a:r>
            <a:endParaRPr lang="en-US" dirty="0">
              <a:solidFill>
                <a:schemeClr val="bg2">
                  <a:lumMod val="50000"/>
                </a:schemeClr>
              </a:solidFill>
              <a:latin typeface="Microsoft JhengHei Light" panose="020B0304030504040204" pitchFamily="34" charset="-120"/>
              <a:ea typeface="Microsoft JhengHei Light" panose="020B0304030504040204" pitchFamily="34" charset="-120"/>
            </a:endParaRPr>
          </a:p>
        </p:txBody>
      </p:sp>
      <p:sp>
        <p:nvSpPr>
          <p:cNvPr id="13" name="Rectangle 12"/>
          <p:cNvSpPr/>
          <p:nvPr/>
        </p:nvSpPr>
        <p:spPr>
          <a:xfrm>
            <a:off x="791901" y="1112093"/>
            <a:ext cx="5797742" cy="461665"/>
          </a:xfrm>
          <a:prstGeom prst="rect">
            <a:avLst/>
          </a:prstGeom>
        </p:spPr>
        <p:txBody>
          <a:bodyPr wrap="square">
            <a:spAutoFit/>
          </a:bodyPr>
          <a:lstStyle/>
          <a:p>
            <a:r>
              <a:rPr lang="de-CH" sz="2400" dirty="0" smtClean="0">
                <a:solidFill>
                  <a:schemeClr val="bg1"/>
                </a:solidFill>
                <a:latin typeface="Microsoft JhengHei Light" panose="020B0304030504040204" pitchFamily="34" charset="-120"/>
                <a:ea typeface="Microsoft JhengHei Light" panose="020B0304030504040204" pitchFamily="34" charset="-120"/>
              </a:rPr>
              <a:t>by self-Service</a:t>
            </a:r>
            <a:endParaRPr lang="en-US" sz="2400" dirty="0">
              <a:solidFill>
                <a:schemeClr val="bg1"/>
              </a:solidFill>
              <a:latin typeface="Microsoft JhengHei Light" panose="020B0304030504040204" pitchFamily="34" charset="-120"/>
              <a:ea typeface="Microsoft JhengHei Light" panose="020B0304030504040204" pitchFamily="34" charset="-120"/>
            </a:endParaRPr>
          </a:p>
        </p:txBody>
      </p:sp>
      <p:sp>
        <p:nvSpPr>
          <p:cNvPr id="14" name="Oval 13"/>
          <p:cNvSpPr/>
          <p:nvPr/>
        </p:nvSpPr>
        <p:spPr>
          <a:xfrm>
            <a:off x="557264" y="4255809"/>
            <a:ext cx="2300235" cy="2300235"/>
          </a:xfrm>
          <a:prstGeom prst="ellipse">
            <a:avLst/>
          </a:prstGeom>
          <a:solidFill>
            <a:schemeClr val="bg1"/>
          </a:solidFill>
          <a:ln w="38100">
            <a:solidFill>
              <a:srgbClr val="92D050"/>
            </a:solidFill>
          </a:ln>
          <a:effectLst>
            <a:innerShdw dist="88900" dir="2700000">
              <a:schemeClr val="bg2">
                <a:lumMod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any department`s</a:t>
            </a:r>
          </a:p>
          <a:p>
            <a:pPr algn="ctr"/>
            <a:r>
              <a:rPr lang="de-CH" dirty="0" smtClean="0">
                <a:solidFill>
                  <a:srgbClr val="00B050"/>
                </a:solidFill>
                <a:latin typeface="Microsoft JhengHei Light" panose="020B0304030504040204" pitchFamily="34" charset="-120"/>
                <a:ea typeface="Microsoft JhengHei Light" panose="020B0304030504040204" pitchFamily="34" charset="-120"/>
              </a:rPr>
              <a:t>data</a:t>
            </a:r>
            <a:endParaRPr lang="en-US" dirty="0">
              <a:solidFill>
                <a:srgbClr val="00B050"/>
              </a:solidFill>
              <a:latin typeface="Microsoft JhengHei Light" panose="020B0304030504040204" pitchFamily="34" charset="-120"/>
              <a:ea typeface="Microsoft JhengHei Light" panose="020B0304030504040204" pitchFamily="34" charset="-12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694404">
            <a:off x="1308106" y="3268618"/>
            <a:ext cx="978008" cy="2320122"/>
          </a:xfrm>
          <a:prstGeom prst="rect">
            <a:avLst/>
          </a:prstGeom>
        </p:spPr>
      </p:pic>
    </p:spTree>
    <p:extLst>
      <p:ext uri="{BB962C8B-B14F-4D97-AF65-F5344CB8AC3E}">
        <p14:creationId xmlns:p14="http://schemas.microsoft.com/office/powerpoint/2010/main" val="9030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4675 0.0088 L 0.10481 -0.10463 C 0.13632 -0.12986 0.18385 -0.14305 0.23359 -0.14305 C 0.2901 -0.14305 0.33554 -0.12986 0.36705 -0.10463 L 0.51888 0.0088 " pathEditMode="relative" rAng="0" ptsTypes="AAAAA">
                                      <p:cBhvr>
                                        <p:cTn id="10" dur="2000" fill="hold"/>
                                        <p:tgtEl>
                                          <p:spTgt spid="4"/>
                                        </p:tgtEl>
                                        <p:attrNameLst>
                                          <p:attrName>ppt_x</p:attrName>
                                          <p:attrName>ppt_y</p:attrName>
                                        </p:attrNameLst>
                                      </p:cBhvr>
                                      <p:rCtr x="28281" y="-7593"/>
                                    </p:animMotion>
                                  </p:childTnLst>
                                </p:cTn>
                              </p:par>
                              <p:par>
                                <p:cTn id="11" presetID="8" presetClass="emph" presetSubtype="0" fill="hold" nodeType="withEffect">
                                  <p:stCondLst>
                                    <p:cond delay="500"/>
                                  </p:stCondLst>
                                  <p:childTnLst>
                                    <p:animRot by="3600000">
                                      <p:cBhvr>
                                        <p:cTn id="12" dur="2000" fill="hold"/>
                                        <p:tgtEl>
                                          <p:spTgt spid="4"/>
                                        </p:tgtEl>
                                        <p:attrNameLst>
                                          <p:attrName>r</p:attrName>
                                        </p:attrNameLst>
                                      </p:cBhvr>
                                    </p:animRot>
                                  </p:childTnLst>
                                </p:cTn>
                              </p:par>
                            </p:childTnLst>
                          </p:cTn>
                        </p:par>
                        <p:par>
                          <p:cTn id="13" fill="hold">
                            <p:stCondLst>
                              <p:cond delay="2500"/>
                            </p:stCondLst>
                            <p:childTnLst>
                              <p:par>
                                <p:cTn id="14" presetID="8" presetClass="emph" presetSubtype="0" fill="hold" nodeType="afterEffect">
                                  <p:stCondLst>
                                    <p:cond delay="0"/>
                                  </p:stCondLst>
                                  <p:childTnLst>
                                    <p:animRot by="-6000000">
                                      <p:cBhvr>
                                        <p:cTn id="15" dur="1000" fill="hold"/>
                                        <p:tgtEl>
                                          <p:spTgt spid="4"/>
                                        </p:tgtEl>
                                        <p:attrNameLst>
                                          <p:attrName>r</p:attrName>
                                        </p:attrNameLst>
                                      </p:cBhvr>
                                    </p:animRot>
                                  </p:childTnLst>
                                </p:cTn>
                              </p:par>
                            </p:childTnLst>
                          </p:cTn>
                        </p:par>
                        <p:par>
                          <p:cTn id="16" fill="hold">
                            <p:stCondLst>
                              <p:cond delay="3500"/>
                            </p:stCondLst>
                            <p:childTnLst>
                              <p:par>
                                <p:cTn id="17" presetID="42" presetClass="path" presetSubtype="0" accel="50000" decel="50000" fill="hold" nodeType="afterEffect">
                                  <p:stCondLst>
                                    <p:cond delay="0"/>
                                  </p:stCondLst>
                                  <p:childTnLst>
                                    <p:animMotion origin="layout" path="M 0.51888 0.0088 L 0.8733 -0.92963 " pathEditMode="relative" rAng="0" ptsTypes="AA">
                                      <p:cBhvr>
                                        <p:cTn id="18" dur="2000" fill="hold"/>
                                        <p:tgtEl>
                                          <p:spTgt spid="4"/>
                                        </p:tgtEl>
                                        <p:attrNameLst>
                                          <p:attrName>ppt_x</p:attrName>
                                          <p:attrName>ppt_y</p:attrName>
                                        </p:attrNameLst>
                                      </p:cBhvr>
                                      <p:rCtr x="17721" y="-4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18.07.20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26190</TotalTime>
  <Words>638</Words>
  <Application>Microsoft Office PowerPoint</Application>
  <PresentationFormat>Widescreen</PresentationFormat>
  <Paragraphs>192</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Microsoft JhengHei Light</vt:lpstr>
      <vt:lpstr>Arial</vt:lpstr>
      <vt:lpstr>Calibri</vt:lpstr>
      <vt:lpstr>Calibri Light</vt:lpstr>
      <vt:lpstr>Courier New</vt:lpstr>
      <vt:lpstr>Roche</vt:lpstr>
      <vt:lpstr>Office Theme</vt:lpstr>
      <vt:lpstr>bioWARP</vt:lpstr>
      <vt:lpstr>biostasticalWebApplicationsRProcedures</vt:lpstr>
      <vt:lpstr>What is the Roche Diagnostics Galaxy?</vt:lpstr>
      <vt:lpstr>What is the Roche Diagnostics Galaxy?</vt:lpstr>
      <vt:lpstr>Mathematical correctness is ensured by multiple planets (institutions)</vt:lpstr>
      <vt:lpstr>PowerPoint Presentation</vt:lpstr>
      <vt:lpstr>PowerPoint Presentation</vt:lpstr>
      <vt:lpstr>PowerPoint Presentation</vt:lpstr>
      <vt:lpstr>PowerPoint Presentation</vt:lpstr>
      <vt:lpstr>SPEED</vt:lpstr>
      <vt:lpstr>PowerPoint Presentation</vt:lpstr>
      <vt:lpstr>SPEED</vt:lpstr>
      <vt:lpstr>PowerPoint Presentation</vt:lpstr>
      <vt:lpstr>ROBUSTNESS</vt:lpstr>
      <vt:lpstr>ROBUSTNESS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Wolf, Sebastian {MDBB~Basel}</cp:lastModifiedBy>
  <cp:revision>99</cp:revision>
  <dcterms:created xsi:type="dcterms:W3CDTF">2019-05-14T16:10:30Z</dcterms:created>
  <dcterms:modified xsi:type="dcterms:W3CDTF">2019-07-18T15:21:04Z</dcterms:modified>
</cp:coreProperties>
</file>